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7"/>
  </p:notesMasterIdLst>
  <p:handoutMasterIdLst>
    <p:handoutMasterId r:id="rId28"/>
  </p:handoutMasterIdLst>
  <p:sldIdLst>
    <p:sldId id="257" r:id="rId5"/>
    <p:sldId id="389" r:id="rId6"/>
    <p:sldId id="415" r:id="rId7"/>
    <p:sldId id="407" r:id="rId8"/>
    <p:sldId id="408" r:id="rId9"/>
    <p:sldId id="277" r:id="rId10"/>
    <p:sldId id="411" r:id="rId11"/>
    <p:sldId id="414" r:id="rId12"/>
    <p:sldId id="394" r:id="rId13"/>
    <p:sldId id="410" r:id="rId14"/>
    <p:sldId id="409" r:id="rId15"/>
    <p:sldId id="395" r:id="rId16"/>
    <p:sldId id="404" r:id="rId17"/>
    <p:sldId id="405" r:id="rId18"/>
    <p:sldId id="406" r:id="rId19"/>
    <p:sldId id="398" r:id="rId20"/>
    <p:sldId id="400" r:id="rId21"/>
    <p:sldId id="399" r:id="rId22"/>
    <p:sldId id="401" r:id="rId23"/>
    <p:sldId id="402" r:id="rId24"/>
    <p:sldId id="397" r:id="rId25"/>
    <p:sldId id="391" r:id="rId26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5101" autoAdjust="0"/>
  </p:normalViewPr>
  <p:slideViewPr>
    <p:cSldViewPr snapToGrid="0">
      <p:cViewPr varScale="1">
        <p:scale>
          <a:sx n="108" d="100"/>
          <a:sy n="108" d="100"/>
        </p:scale>
        <p:origin x="906" y="1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222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BAF28FC-EEDF-4ADE-8DD8-6B6FDAE595B5}" type="datetime1">
              <a:rPr lang="de-DE" smtClean="0"/>
              <a:t>07.07.2022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4DBC5CC-54D7-4FDA-9C5E-6B3403E5AEA6}" type="datetime1">
              <a:rPr lang="de-DE" smtClean="0"/>
              <a:t>07.07.2022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de-DE" smtClean="0"/>
              <a:t>1</a:t>
            </a:fld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7A8B132-0B54-4245-BB9B-11DF2AB16F3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0CBB3949-A74E-4375-9902-BE6F3E4041B8}" type="datetime1">
              <a:rPr lang="de-DE" smtClean="0"/>
              <a:t>07.07.2022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4DBC5CC-54D7-4FDA-9C5E-6B3403E5AEA6}" type="datetime1">
              <a:rPr lang="de-DE" smtClean="0"/>
              <a:t>07.07.2022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242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Problemstellung</a:t>
            </a:r>
            <a:r>
              <a:rPr lang="de-DE" dirty="0"/>
              <a:t>: Oli/ Marius/ Marvin</a:t>
            </a:r>
          </a:p>
          <a:p>
            <a:endParaRPr lang="de-DE" dirty="0"/>
          </a:p>
          <a:p>
            <a:pPr marL="0" indent="0">
              <a:buFontTx/>
              <a:buNone/>
            </a:pPr>
            <a:r>
              <a:rPr lang="en-GB" dirty="0"/>
              <a:t>Um </a:t>
            </a:r>
            <a:r>
              <a:rPr lang="en-GB" dirty="0" err="1"/>
              <a:t>Informationen</a:t>
            </a:r>
            <a:r>
              <a:rPr lang="en-GB" dirty="0"/>
              <a:t> </a:t>
            </a:r>
            <a:r>
              <a:rPr lang="en-GB" dirty="0" err="1"/>
              <a:t>aus</a:t>
            </a:r>
            <a:r>
              <a:rPr lang="en-GB" dirty="0"/>
              <a:t> den </a:t>
            </a:r>
            <a:r>
              <a:rPr lang="en-GB" dirty="0" err="1"/>
              <a:t>Bildern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extrahieren</a:t>
            </a:r>
            <a:r>
              <a:rPr lang="en-GB" dirty="0"/>
              <a:t> </a:t>
            </a:r>
            <a:r>
              <a:rPr lang="en-GB" dirty="0" err="1"/>
              <a:t>kann</a:t>
            </a:r>
            <a:r>
              <a:rPr lang="en-GB" dirty="0"/>
              <a:t> man </a:t>
            </a:r>
            <a:r>
              <a:rPr lang="en-GB" dirty="0" err="1"/>
              <a:t>sich</a:t>
            </a:r>
            <a:r>
              <a:rPr lang="en-GB" dirty="0"/>
              <a:t> 2 </a:t>
            </a:r>
            <a:r>
              <a:rPr lang="en-GB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Schritten</a:t>
            </a:r>
            <a:r>
              <a:rPr lang="en-GB" dirty="0"/>
              <a:t> </a:t>
            </a:r>
            <a:r>
              <a:rPr lang="en-GB" dirty="0" err="1"/>
              <a:t>bedienen</a:t>
            </a:r>
            <a:r>
              <a:rPr lang="en-GB" dirty="0"/>
              <a:t> </a:t>
            </a:r>
            <a:r>
              <a:rPr lang="en-GB" dirty="0" err="1"/>
              <a:t>welche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folgenden</a:t>
            </a:r>
            <a:r>
              <a:rPr lang="en-GB" dirty="0"/>
              <a:t> </a:t>
            </a:r>
            <a:r>
              <a:rPr lang="en-GB" dirty="0" err="1"/>
              <a:t>vorgestellt</a:t>
            </a:r>
            <a:r>
              <a:rPr lang="en-GB" dirty="0"/>
              <a:t> </a:t>
            </a:r>
            <a:r>
              <a:rPr lang="en-GB" dirty="0" err="1"/>
              <a:t>werden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OCR (</a:t>
            </a:r>
            <a:r>
              <a:rPr lang="en-GB" dirty="0" err="1"/>
              <a:t>stelle</a:t>
            </a:r>
            <a:r>
              <a:rPr lang="en-GB" dirty="0"/>
              <a:t> ich </a:t>
            </a:r>
            <a:r>
              <a:rPr lang="en-GB" dirty="0" err="1"/>
              <a:t>vor</a:t>
            </a:r>
            <a:r>
              <a:rPr lang="en-GB" dirty="0"/>
              <a:t>) und </a:t>
            </a:r>
            <a:r>
              <a:rPr lang="en-GB" dirty="0" err="1"/>
              <a:t>anschließend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NLP (</a:t>
            </a:r>
            <a:r>
              <a:rPr lang="en-GB" dirty="0" err="1"/>
              <a:t>stellt</a:t>
            </a:r>
            <a:r>
              <a:rPr lang="en-GB" dirty="0"/>
              <a:t> Alex </a:t>
            </a:r>
            <a:r>
              <a:rPr lang="en-GB" dirty="0" err="1"/>
              <a:t>vor</a:t>
            </a:r>
            <a:r>
              <a:rPr lang="en-GB" dirty="0"/>
              <a:t>)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OCR </a:t>
            </a:r>
            <a:r>
              <a:rPr lang="en-GB" dirty="0" err="1"/>
              <a:t>steht</a:t>
            </a:r>
            <a:r>
              <a:rPr lang="en-GB" dirty="0"/>
              <a:t> für Optical Character Recognition. </a:t>
            </a:r>
            <a:r>
              <a:rPr lang="en-GB" dirty="0" err="1"/>
              <a:t>Mithilfe</a:t>
            </a:r>
            <a:r>
              <a:rPr lang="en-GB" dirty="0"/>
              <a:t> von OCR </a:t>
            </a:r>
            <a:r>
              <a:rPr lang="en-GB" dirty="0" err="1"/>
              <a:t>kann</a:t>
            </a:r>
            <a:r>
              <a:rPr lang="en-GB" dirty="0"/>
              <a:t> man </a:t>
            </a:r>
            <a:r>
              <a:rPr lang="en-GB" dirty="0" err="1"/>
              <a:t>aus</a:t>
            </a:r>
            <a:r>
              <a:rPr lang="en-GB" dirty="0"/>
              <a:t> </a:t>
            </a:r>
            <a:r>
              <a:rPr lang="en-GB" dirty="0" err="1"/>
              <a:t>Bildern</a:t>
            </a:r>
            <a:r>
              <a:rPr lang="en-GB" dirty="0"/>
              <a:t> Text </a:t>
            </a:r>
            <a:r>
              <a:rPr lang="en-GB" dirty="0" err="1"/>
              <a:t>extrahieren</a:t>
            </a:r>
            <a:r>
              <a:rPr lang="en-GB" dirty="0"/>
              <a:t>, </a:t>
            </a:r>
            <a:r>
              <a:rPr lang="en-GB" dirty="0" err="1"/>
              <a:t>weshalb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Technologie</a:t>
            </a:r>
            <a:r>
              <a:rPr lang="en-GB" dirty="0"/>
              <a:t> </a:t>
            </a:r>
            <a:r>
              <a:rPr lang="en-GB" dirty="0" err="1"/>
              <a:t>meistens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eingescannten</a:t>
            </a:r>
            <a:r>
              <a:rPr lang="en-GB" dirty="0"/>
              <a:t> </a:t>
            </a:r>
            <a:r>
              <a:rPr lang="en-GB" dirty="0" err="1"/>
              <a:t>Dokumenten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z.B.</a:t>
            </a:r>
            <a:r>
              <a:rPr lang="en-GB" dirty="0"/>
              <a:t> </a:t>
            </a:r>
            <a:r>
              <a:rPr lang="en-GB" dirty="0" err="1"/>
              <a:t>Belegen</a:t>
            </a:r>
            <a:r>
              <a:rPr lang="en-GB" dirty="0"/>
              <a:t> etc. </a:t>
            </a:r>
            <a:r>
              <a:rPr lang="en-GB" dirty="0" err="1"/>
              <a:t>eingesetzt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.</a:t>
            </a:r>
          </a:p>
          <a:p>
            <a:pPr marL="0" indent="0">
              <a:buFontTx/>
              <a:buNone/>
            </a:pPr>
            <a:r>
              <a:rPr lang="en-GB" dirty="0" err="1"/>
              <a:t>Betrachten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uns</a:t>
            </a:r>
            <a:r>
              <a:rPr lang="en-GB" dirty="0"/>
              <a:t> nun </a:t>
            </a:r>
            <a:r>
              <a:rPr lang="en-GB" dirty="0" err="1"/>
              <a:t>einmal</a:t>
            </a:r>
            <a:r>
              <a:rPr lang="en-GB" dirty="0"/>
              <a:t> den </a:t>
            </a:r>
            <a:r>
              <a:rPr lang="en-GB" dirty="0" err="1"/>
              <a:t>Prozess</a:t>
            </a:r>
            <a:r>
              <a:rPr lang="en-GB" dirty="0"/>
              <a:t> </a:t>
            </a:r>
            <a:r>
              <a:rPr lang="en-GB" dirty="0" err="1"/>
              <a:t>etwas</a:t>
            </a:r>
            <a:r>
              <a:rPr lang="en-GB" dirty="0"/>
              <a:t> </a:t>
            </a:r>
            <a:r>
              <a:rPr lang="en-GB" dirty="0" err="1"/>
              <a:t>genauer</a:t>
            </a:r>
            <a:r>
              <a:rPr lang="en-GB" dirty="0"/>
              <a:t>. </a:t>
            </a:r>
            <a:r>
              <a:rPr lang="en-GB" dirty="0" err="1"/>
              <a:t>Nachdem</a:t>
            </a:r>
            <a:r>
              <a:rPr lang="en-GB" dirty="0"/>
              <a:t> das Bild </a:t>
            </a:r>
            <a:r>
              <a:rPr lang="en-GB" dirty="0" err="1"/>
              <a:t>über</a:t>
            </a:r>
            <a:r>
              <a:rPr lang="en-GB" dirty="0"/>
              <a:t> eine Quelle </a:t>
            </a:r>
            <a:r>
              <a:rPr lang="en-GB" dirty="0" err="1"/>
              <a:t>bezogen</a:t>
            </a:r>
            <a:r>
              <a:rPr lang="en-GB" dirty="0"/>
              <a:t> </a:t>
            </a:r>
            <a:r>
              <a:rPr lang="en-GB" dirty="0" err="1"/>
              <a:t>wurde</a:t>
            </a:r>
            <a:r>
              <a:rPr lang="en-GB" dirty="0"/>
              <a:t>, </a:t>
            </a:r>
            <a:r>
              <a:rPr lang="en-GB" dirty="0" err="1"/>
              <a:t>kann</a:t>
            </a:r>
            <a:r>
              <a:rPr lang="en-GB" dirty="0"/>
              <a:t> man die </a:t>
            </a:r>
            <a:r>
              <a:rPr lang="en-GB" dirty="0" err="1"/>
              <a:t>Verarbeitung</a:t>
            </a:r>
            <a:r>
              <a:rPr lang="en-GB" dirty="0"/>
              <a:t> </a:t>
            </a:r>
            <a:r>
              <a:rPr lang="en-GB" dirty="0" err="1"/>
              <a:t>grundlegend</a:t>
            </a:r>
            <a:r>
              <a:rPr lang="en-GB" dirty="0"/>
              <a:t> in 5 </a:t>
            </a:r>
            <a:r>
              <a:rPr lang="en-GB" dirty="0" err="1"/>
              <a:t>verschiedene</a:t>
            </a:r>
            <a:r>
              <a:rPr lang="en-GB" dirty="0"/>
              <a:t> </a:t>
            </a:r>
            <a:r>
              <a:rPr lang="en-GB" dirty="0" err="1"/>
              <a:t>Schritte</a:t>
            </a:r>
            <a:r>
              <a:rPr lang="en-GB" dirty="0"/>
              <a:t> </a:t>
            </a:r>
            <a:r>
              <a:rPr lang="en-GB" dirty="0" err="1"/>
              <a:t>untergliedern</a:t>
            </a:r>
            <a:r>
              <a:rPr lang="en-GB" dirty="0"/>
              <a:t>: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228600" indent="-228600">
              <a:buFontTx/>
              <a:buAutoNum type="arabicPeriod"/>
            </a:pPr>
            <a:r>
              <a:rPr lang="en-GB" b="1" dirty="0"/>
              <a:t>Preprocessing</a:t>
            </a:r>
            <a:r>
              <a:rPr lang="en-GB" dirty="0"/>
              <a:t>: </a:t>
            </a:r>
            <a:r>
              <a:rPr lang="en-GB" dirty="0" err="1"/>
              <a:t>Bilddatei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 so </a:t>
            </a:r>
            <a:r>
              <a:rPr lang="en-GB" dirty="0" err="1"/>
              <a:t>aufbereitet</a:t>
            </a:r>
            <a:r>
              <a:rPr lang="en-GB" dirty="0"/>
              <a:t>, </a:t>
            </a:r>
            <a:r>
              <a:rPr lang="en-GB" dirty="0" err="1"/>
              <a:t>dass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die OCR Software </a:t>
            </a:r>
            <a:r>
              <a:rPr lang="en-GB" dirty="0" err="1"/>
              <a:t>weiterverarbeitet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kann</a:t>
            </a:r>
            <a:r>
              <a:rPr lang="en-GB" dirty="0"/>
              <a:t>. Die Intention </a:t>
            </a:r>
            <a:r>
              <a:rPr lang="en-GB" dirty="0" err="1"/>
              <a:t>hinter</a:t>
            </a:r>
            <a:r>
              <a:rPr lang="en-GB" dirty="0"/>
              <a:t> </a:t>
            </a:r>
            <a:r>
              <a:rPr lang="en-GB" dirty="0" err="1"/>
              <a:t>dem</a:t>
            </a:r>
            <a:r>
              <a:rPr lang="en-GB" dirty="0"/>
              <a:t> Preprocessing </a:t>
            </a:r>
            <a:r>
              <a:rPr lang="en-GB" dirty="0" err="1"/>
              <a:t>besteht</a:t>
            </a:r>
            <a:r>
              <a:rPr lang="en-GB" dirty="0"/>
              <a:t> </a:t>
            </a:r>
            <a:r>
              <a:rPr lang="en-GB" dirty="0" err="1"/>
              <a:t>dearin</a:t>
            </a:r>
            <a:r>
              <a:rPr lang="en-GB" dirty="0"/>
              <a:t>, es </a:t>
            </a:r>
            <a:r>
              <a:rPr lang="en-GB" dirty="0" err="1"/>
              <a:t>dem</a:t>
            </a:r>
            <a:r>
              <a:rPr lang="en-GB" dirty="0"/>
              <a:t> OCR-System so </a:t>
            </a:r>
            <a:r>
              <a:rPr lang="en-GB" dirty="0" err="1"/>
              <a:t>einfach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möglich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machen</a:t>
            </a:r>
            <a:r>
              <a:rPr lang="en-GB" dirty="0"/>
              <a:t>,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Zeichen</a:t>
            </a:r>
            <a:r>
              <a:rPr lang="en-GB" dirty="0"/>
              <a:t>/ Wort </a:t>
            </a:r>
            <a:r>
              <a:rPr lang="en-GB" dirty="0" err="1"/>
              <a:t>vom</a:t>
            </a:r>
            <a:r>
              <a:rPr lang="en-GB" dirty="0"/>
              <a:t>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unterscheiden</a:t>
            </a:r>
            <a:r>
              <a:rPr lang="en-GB" dirty="0"/>
              <a:t>. </a:t>
            </a:r>
            <a:r>
              <a:rPr lang="en-GB" dirty="0" err="1"/>
              <a:t>Hierbei</a:t>
            </a:r>
            <a:r>
              <a:rPr lang="en-GB" dirty="0"/>
              <a:t> </a:t>
            </a:r>
            <a:r>
              <a:rPr lang="en-GB" dirty="0" err="1"/>
              <a:t>stelle</a:t>
            </a:r>
            <a:r>
              <a:rPr lang="en-GB" dirty="0"/>
              <a:t> ich 2 </a:t>
            </a:r>
            <a:r>
              <a:rPr lang="en-GB" dirty="0" err="1"/>
              <a:t>bekannte</a:t>
            </a:r>
            <a:r>
              <a:rPr lang="en-GB" dirty="0"/>
              <a:t> </a:t>
            </a:r>
            <a:r>
              <a:rPr lang="en-GB" dirty="0" err="1"/>
              <a:t>Methoden</a:t>
            </a:r>
            <a:r>
              <a:rPr lang="en-GB" dirty="0"/>
              <a:t> </a:t>
            </a:r>
            <a:r>
              <a:rPr lang="en-GB" dirty="0" err="1"/>
              <a:t>vor</a:t>
            </a:r>
            <a:r>
              <a:rPr lang="en-GB" dirty="0"/>
              <a:t>:</a:t>
            </a:r>
          </a:p>
          <a:p>
            <a:pPr marL="685800" lvl="1" indent="-228600">
              <a:buFontTx/>
              <a:buAutoNum type="arabicPeriod"/>
            </a:pPr>
            <a:r>
              <a:rPr lang="en-GB" dirty="0"/>
              <a:t>Binarization </a:t>
            </a:r>
          </a:p>
          <a:p>
            <a:pPr marL="685800" lvl="1" indent="-228600">
              <a:buFontTx/>
              <a:buAutoNum type="arabicPeriod"/>
            </a:pPr>
            <a:r>
              <a:rPr lang="en-GB" dirty="0"/>
              <a:t>Noise Removal 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Bei der Binarization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Farbiges</a:t>
            </a:r>
            <a:r>
              <a:rPr lang="en-GB" dirty="0"/>
              <a:t> Bild in </a:t>
            </a:r>
            <a:r>
              <a:rPr lang="en-GB" dirty="0" err="1"/>
              <a:t>ein</a:t>
            </a:r>
            <a:r>
              <a:rPr lang="en-GB" dirty="0"/>
              <a:t> schwarz/ </a:t>
            </a:r>
            <a:r>
              <a:rPr lang="en-GB" dirty="0" err="1"/>
              <a:t>weiß</a:t>
            </a:r>
            <a:r>
              <a:rPr lang="en-GB" dirty="0"/>
              <a:t> Bild </a:t>
            </a:r>
            <a:r>
              <a:rPr lang="en-GB" dirty="0" err="1"/>
              <a:t>Umgewandelt</a:t>
            </a:r>
            <a:r>
              <a:rPr lang="en-GB" dirty="0"/>
              <a:t>, um </a:t>
            </a:r>
            <a:r>
              <a:rPr lang="en-GB" dirty="0" err="1"/>
              <a:t>Buchstaben</a:t>
            </a:r>
            <a:r>
              <a:rPr lang="en-GB" dirty="0"/>
              <a:t>, </a:t>
            </a:r>
            <a:r>
              <a:rPr lang="en-GB" dirty="0" err="1"/>
              <a:t>Zahlen</a:t>
            </a:r>
            <a:r>
              <a:rPr lang="en-GB" dirty="0"/>
              <a:t> und </a:t>
            </a:r>
            <a:r>
              <a:rPr lang="en-GB" dirty="0" err="1"/>
              <a:t>Textblöcke</a:t>
            </a:r>
            <a:r>
              <a:rPr lang="en-GB" dirty="0"/>
              <a:t> </a:t>
            </a:r>
            <a:r>
              <a:rPr lang="en-GB" dirty="0" err="1"/>
              <a:t>besser</a:t>
            </a:r>
            <a:r>
              <a:rPr lang="en-GB" dirty="0"/>
              <a:t> </a:t>
            </a:r>
            <a:r>
              <a:rPr lang="en-GB" dirty="0" err="1"/>
              <a:t>hervorzuheben</a:t>
            </a:r>
            <a:r>
              <a:rPr lang="en-GB" dirty="0"/>
              <a:t>. Die </a:t>
            </a:r>
            <a:r>
              <a:rPr lang="en-GB" dirty="0" err="1"/>
              <a:t>Bildinformationen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somit</a:t>
            </a:r>
            <a:r>
              <a:rPr lang="en-GB" dirty="0"/>
              <a:t> </a:t>
            </a:r>
            <a:r>
              <a:rPr lang="en-GB" dirty="0" err="1"/>
              <a:t>reduziert</a:t>
            </a:r>
            <a:r>
              <a:rPr lang="en-GB" dirty="0"/>
              <a:t>. </a:t>
            </a:r>
            <a:r>
              <a:rPr lang="en-GB" dirty="0" err="1"/>
              <a:t>Meistens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 die Binarization </a:t>
            </a:r>
            <a:r>
              <a:rPr lang="en-GB" dirty="0" err="1"/>
              <a:t>verwendet</a:t>
            </a:r>
            <a:r>
              <a:rPr lang="en-GB" dirty="0"/>
              <a:t>, um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Objekt</a:t>
            </a:r>
            <a:r>
              <a:rPr lang="en-GB" dirty="0"/>
              <a:t> </a:t>
            </a:r>
            <a:r>
              <a:rPr lang="en-GB" dirty="0" err="1"/>
              <a:t>aus</a:t>
            </a:r>
            <a:r>
              <a:rPr lang="en-GB" dirty="0"/>
              <a:t> </a:t>
            </a:r>
            <a:r>
              <a:rPr lang="en-GB" dirty="0" err="1"/>
              <a:t>einem</a:t>
            </a:r>
            <a:r>
              <a:rPr lang="en-GB" dirty="0"/>
              <a:t> Bild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extrahieren</a:t>
            </a:r>
            <a:r>
              <a:rPr lang="en-GB" dirty="0"/>
              <a:t>.</a:t>
            </a:r>
          </a:p>
          <a:p>
            <a:pPr marL="0" indent="0">
              <a:buFontTx/>
              <a:buNone/>
            </a:pP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Strategie</a:t>
            </a:r>
            <a:r>
              <a:rPr lang="en-GB" dirty="0"/>
              <a:t> </a:t>
            </a:r>
            <a:r>
              <a:rPr lang="en-GB" dirty="0" err="1"/>
              <a:t>führt</a:t>
            </a:r>
            <a:r>
              <a:rPr lang="en-GB" dirty="0"/>
              <a:t> </a:t>
            </a:r>
            <a:r>
              <a:rPr lang="en-GB" dirty="0" err="1"/>
              <a:t>aber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immer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den </a:t>
            </a:r>
            <a:r>
              <a:rPr lang="en-GB" dirty="0" err="1"/>
              <a:t>gewünschten</a:t>
            </a:r>
            <a:r>
              <a:rPr lang="en-GB" dirty="0"/>
              <a:t> </a:t>
            </a:r>
            <a:r>
              <a:rPr lang="en-GB" dirty="0" err="1"/>
              <a:t>Ergebnissen</a:t>
            </a:r>
            <a:r>
              <a:rPr lang="en-GB" dirty="0"/>
              <a:t>, </a:t>
            </a:r>
            <a:r>
              <a:rPr lang="en-GB" dirty="0" err="1"/>
              <a:t>wenn</a:t>
            </a:r>
            <a:r>
              <a:rPr lang="en-GB" dirty="0"/>
              <a:t> </a:t>
            </a:r>
            <a:r>
              <a:rPr lang="en-GB" dirty="0" err="1"/>
              <a:t>beispielsweise</a:t>
            </a:r>
            <a:r>
              <a:rPr lang="en-GB" dirty="0"/>
              <a:t> die </a:t>
            </a:r>
            <a:r>
              <a:rPr lang="en-GB" dirty="0" err="1"/>
              <a:t>Lichtverhältnisse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Bild </a:t>
            </a:r>
            <a:r>
              <a:rPr lang="en-GB" dirty="0" err="1"/>
              <a:t>nicht</a:t>
            </a:r>
            <a:r>
              <a:rPr lang="en-GB" dirty="0"/>
              <a:t> </a:t>
            </a:r>
            <a:r>
              <a:rPr lang="en-GB" dirty="0" err="1"/>
              <a:t>gleichförmig</a:t>
            </a:r>
            <a:r>
              <a:rPr lang="en-GB" dirty="0"/>
              <a:t> </a:t>
            </a:r>
            <a:r>
              <a:rPr lang="en-GB" dirty="0" err="1"/>
              <a:t>sind</a:t>
            </a:r>
            <a:r>
              <a:rPr lang="en-GB" dirty="0"/>
              <a:t>. Dann </a:t>
            </a:r>
            <a:r>
              <a:rPr lang="en-GB" dirty="0" err="1"/>
              <a:t>versagt</a:t>
            </a:r>
            <a:r>
              <a:rPr lang="en-GB" dirty="0"/>
              <a:t> das </a:t>
            </a:r>
            <a:r>
              <a:rPr lang="en-GB" dirty="0" err="1"/>
              <a:t>Verfahren</a:t>
            </a:r>
            <a:r>
              <a:rPr lang="en-GB" dirty="0"/>
              <a:t>. </a:t>
            </a:r>
          </a:p>
          <a:p>
            <a:pPr marL="228600" indent="-228600">
              <a:buFontTx/>
              <a:buAutoNum type="arabicPeriod"/>
            </a:pPr>
            <a:endParaRPr lang="en-GB" dirty="0"/>
          </a:p>
          <a:p>
            <a:pPr marL="228600" indent="-228600">
              <a:buFontTx/>
              <a:buAutoNum type="arabicPeriod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 err="1"/>
              <a:t>Beim</a:t>
            </a:r>
            <a:r>
              <a:rPr lang="en-GB" dirty="0"/>
              <a:t> Noise Removal/ </a:t>
            </a:r>
            <a:r>
              <a:rPr lang="en-GB" dirty="0" err="1"/>
              <a:t>Rauschentfernung</a:t>
            </a:r>
            <a:r>
              <a:rPr lang="en-GB" dirty="0"/>
              <a:t> </a:t>
            </a:r>
            <a:r>
              <a:rPr lang="en-GB" dirty="0" err="1"/>
              <a:t>soll</a:t>
            </a:r>
            <a:r>
              <a:rPr lang="en-GB" dirty="0"/>
              <a:t> das Bild </a:t>
            </a:r>
            <a:r>
              <a:rPr lang="en-GB" dirty="0" err="1"/>
              <a:t>geglättet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. </a:t>
            </a:r>
            <a:r>
              <a:rPr lang="en-GB" dirty="0" err="1"/>
              <a:t>Hierbei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die </a:t>
            </a:r>
            <a:r>
              <a:rPr lang="en-GB" dirty="0" err="1"/>
              <a:t>Punkte</a:t>
            </a:r>
            <a:r>
              <a:rPr lang="en-GB" dirty="0"/>
              <a:t>, die eine </a:t>
            </a:r>
            <a:r>
              <a:rPr lang="en-GB" dirty="0" err="1"/>
              <a:t>höhere</a:t>
            </a:r>
            <a:r>
              <a:rPr lang="en-GB" dirty="0"/>
              <a:t> </a:t>
            </a:r>
            <a:r>
              <a:rPr lang="en-GB" dirty="0" err="1"/>
              <a:t>Intensität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der Rest des </a:t>
            </a:r>
            <a:r>
              <a:rPr lang="en-GB" dirty="0" err="1"/>
              <a:t>Bildes</a:t>
            </a:r>
            <a:r>
              <a:rPr lang="en-GB" dirty="0"/>
              <a:t> </a:t>
            </a:r>
            <a:r>
              <a:rPr lang="en-GB" dirty="0" err="1"/>
              <a:t>haben</a:t>
            </a:r>
            <a:r>
              <a:rPr lang="en-GB" dirty="0"/>
              <a:t>, </a:t>
            </a:r>
            <a:r>
              <a:rPr lang="en-GB" dirty="0" err="1"/>
              <a:t>entfernt</a:t>
            </a:r>
            <a:r>
              <a:rPr lang="en-GB" dirty="0"/>
              <a:t>. </a:t>
            </a:r>
            <a:r>
              <a:rPr lang="en-GB" dirty="0" err="1"/>
              <a:t>Diese</a:t>
            </a:r>
            <a:r>
              <a:rPr lang="en-GB" dirty="0"/>
              <a:t> Operation </a:t>
            </a:r>
            <a:r>
              <a:rPr lang="en-GB" dirty="0" err="1"/>
              <a:t>kann</a:t>
            </a:r>
            <a:r>
              <a:rPr lang="en-GB" dirty="0"/>
              <a:t> für </a:t>
            </a:r>
            <a:r>
              <a:rPr lang="en-GB" dirty="0" err="1"/>
              <a:t>farbige</a:t>
            </a:r>
            <a:r>
              <a:rPr lang="en-GB" dirty="0"/>
              <a:t>,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auch</a:t>
            </a:r>
            <a:r>
              <a:rPr lang="en-GB" dirty="0"/>
              <a:t> für schwarz </a:t>
            </a:r>
            <a:r>
              <a:rPr lang="en-GB" dirty="0" err="1"/>
              <a:t>weis</a:t>
            </a:r>
            <a:r>
              <a:rPr lang="en-GB" dirty="0"/>
              <a:t> </a:t>
            </a:r>
            <a:r>
              <a:rPr lang="en-GB" dirty="0" err="1"/>
              <a:t>bilder</a:t>
            </a:r>
            <a:r>
              <a:rPr lang="en-GB" dirty="0"/>
              <a:t> </a:t>
            </a:r>
            <a:r>
              <a:rPr lang="en-GB" dirty="0" err="1"/>
              <a:t>eingesetzt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.</a:t>
            </a:r>
          </a:p>
          <a:p>
            <a:pPr marL="228600" indent="-228600">
              <a:buFontTx/>
              <a:buAutoNum type="arabicPeriod"/>
            </a:pPr>
            <a:endParaRPr lang="en-GB" dirty="0"/>
          </a:p>
          <a:p>
            <a:pPr marL="228600" indent="-228600">
              <a:buFontTx/>
              <a:buAutoNum type="arabicPeriod"/>
            </a:pPr>
            <a:endParaRPr lang="en-GB" dirty="0"/>
          </a:p>
          <a:p>
            <a:pPr marL="228600" indent="-228600">
              <a:buFontTx/>
              <a:buAutoNum type="arabicPeriod"/>
            </a:pPr>
            <a:endParaRPr lang="en-GB" dirty="0"/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4DBC5CC-54D7-4FDA-9C5E-6B3403E5AEA6}" type="datetime1">
              <a:rPr lang="de-DE" smtClean="0"/>
              <a:t>07.07.2022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3098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="1" dirty="0"/>
              <a:t>Der </a:t>
            </a:r>
            <a:r>
              <a:rPr lang="en-GB" b="1" dirty="0" err="1"/>
              <a:t>nächste</a:t>
            </a:r>
            <a:r>
              <a:rPr lang="en-GB" b="1" dirty="0"/>
              <a:t> Schritt </a:t>
            </a:r>
            <a:r>
              <a:rPr lang="en-GB" b="1" dirty="0" err="1"/>
              <a:t>ist</a:t>
            </a:r>
            <a:r>
              <a:rPr lang="en-GB" b="1" dirty="0"/>
              <a:t> die Layout Analyse</a:t>
            </a:r>
            <a:r>
              <a:rPr lang="en-GB" dirty="0"/>
              <a:t>: 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In der Layout Analyse </a:t>
            </a:r>
            <a:r>
              <a:rPr lang="en-GB" dirty="0" err="1"/>
              <a:t>wird</a:t>
            </a:r>
            <a:r>
              <a:rPr lang="en-GB" dirty="0"/>
              <a:t> der Text von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eigentlichen</a:t>
            </a:r>
            <a:r>
              <a:rPr lang="en-GB" dirty="0"/>
              <a:t> Bild </a:t>
            </a:r>
            <a:r>
              <a:rPr lang="en-GB" dirty="0" err="1"/>
              <a:t>getrennt</a:t>
            </a:r>
            <a:r>
              <a:rPr lang="en-GB" dirty="0"/>
              <a:t>. Es </a:t>
            </a:r>
            <a:r>
              <a:rPr lang="en-GB" dirty="0" err="1"/>
              <a:t>geht</a:t>
            </a:r>
            <a:r>
              <a:rPr lang="en-GB" dirty="0"/>
              <a:t> </a:t>
            </a:r>
            <a:r>
              <a:rPr lang="en-GB" dirty="0" err="1"/>
              <a:t>darum</a:t>
            </a:r>
            <a:r>
              <a:rPr lang="en-GB" dirty="0"/>
              <a:t>, Text-</a:t>
            </a:r>
            <a:r>
              <a:rPr lang="en-GB" dirty="0" err="1"/>
              <a:t>Regionen</a:t>
            </a:r>
            <a:r>
              <a:rPr lang="en-GB" dirty="0"/>
              <a:t> auf </a:t>
            </a:r>
            <a:r>
              <a:rPr lang="en-GB" dirty="0" err="1"/>
              <a:t>Bildern</a:t>
            </a:r>
            <a:r>
              <a:rPr lang="en-GB" dirty="0"/>
              <a:t>/ </a:t>
            </a:r>
            <a:r>
              <a:rPr lang="en-GB" dirty="0" err="1"/>
              <a:t>Magazinen</a:t>
            </a:r>
            <a:r>
              <a:rPr lang="en-GB" dirty="0"/>
              <a:t> etc.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extrahieren</a:t>
            </a:r>
            <a:r>
              <a:rPr lang="en-GB" dirty="0"/>
              <a:t>.</a:t>
            </a:r>
          </a:p>
          <a:p>
            <a:pPr marL="0" indent="0">
              <a:buFontTx/>
              <a:buNone/>
            </a:pP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Methode</a:t>
            </a:r>
            <a:r>
              <a:rPr lang="en-GB" dirty="0"/>
              <a:t> </a:t>
            </a:r>
            <a:r>
              <a:rPr lang="en-GB" dirty="0" err="1"/>
              <a:t>versucht</a:t>
            </a:r>
            <a:r>
              <a:rPr lang="en-GB" dirty="0"/>
              <a:t> </a:t>
            </a:r>
            <a:r>
              <a:rPr lang="en-GB" dirty="0" err="1"/>
              <a:t>einzelne</a:t>
            </a:r>
            <a:r>
              <a:rPr lang="en-GB" dirty="0"/>
              <a:t> </a:t>
            </a:r>
            <a:r>
              <a:rPr lang="en-GB" dirty="0" err="1"/>
              <a:t>Pixelgruppen</a:t>
            </a:r>
            <a:r>
              <a:rPr lang="en-GB" dirty="0"/>
              <a:t> </a:t>
            </a:r>
            <a:r>
              <a:rPr lang="en-GB" dirty="0" err="1"/>
              <a:t>oder</a:t>
            </a:r>
            <a:r>
              <a:rPr lang="en-GB" dirty="0"/>
              <a:t> </a:t>
            </a:r>
            <a:r>
              <a:rPr lang="en-GB" dirty="0" err="1"/>
              <a:t>verbundene</a:t>
            </a:r>
            <a:r>
              <a:rPr lang="en-GB" dirty="0"/>
              <a:t> </a:t>
            </a:r>
            <a:r>
              <a:rPr lang="en-GB" dirty="0" err="1"/>
              <a:t>Komponenten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analysieren</a:t>
            </a:r>
            <a:r>
              <a:rPr lang="en-GB" dirty="0"/>
              <a:t> und </a:t>
            </a:r>
            <a:r>
              <a:rPr lang="en-GB" dirty="0" err="1"/>
              <a:t>deren</a:t>
            </a:r>
            <a:r>
              <a:rPr lang="en-GB" dirty="0"/>
              <a:t> </a:t>
            </a:r>
            <a:r>
              <a:rPr lang="en-GB" dirty="0" err="1"/>
              <a:t>Entität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bestimmen</a:t>
            </a:r>
            <a:r>
              <a:rPr lang="en-GB" dirty="0"/>
              <a:t> </a:t>
            </a:r>
            <a:r>
              <a:rPr lang="en-GB" dirty="0" err="1"/>
              <a:t>z.B.</a:t>
            </a:r>
            <a:r>
              <a:rPr lang="en-GB" dirty="0"/>
              <a:t> eine </a:t>
            </a:r>
            <a:r>
              <a:rPr lang="en-GB" dirty="0" err="1"/>
              <a:t>Leerzeile</a:t>
            </a:r>
            <a:r>
              <a:rPr lang="en-GB" dirty="0"/>
              <a:t>/ Text/ </a:t>
            </a:r>
            <a:r>
              <a:rPr lang="en-GB" dirty="0" err="1"/>
              <a:t>Grafik</a:t>
            </a:r>
            <a:r>
              <a:rPr lang="en-GB" dirty="0"/>
              <a:t>. Die Pixel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anschließend</a:t>
            </a:r>
            <a:r>
              <a:rPr lang="en-GB" dirty="0"/>
              <a:t> </a:t>
            </a:r>
            <a:r>
              <a:rPr lang="en-GB" dirty="0" err="1"/>
              <a:t>gelabelt</a:t>
            </a:r>
            <a:r>
              <a:rPr lang="en-GB" dirty="0"/>
              <a:t> und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Rechtecken</a:t>
            </a:r>
            <a:r>
              <a:rPr lang="en-GB" dirty="0"/>
              <a:t> in eine Region </a:t>
            </a:r>
            <a:r>
              <a:rPr lang="en-GB" dirty="0" err="1"/>
              <a:t>gepackt</a:t>
            </a:r>
            <a:endParaRPr lang="en-GB" dirty="0"/>
          </a:p>
          <a:p>
            <a:pPr marL="0" indent="0">
              <a:buFontTx/>
              <a:buNone/>
            </a:pPr>
            <a:r>
              <a:rPr lang="en-GB" dirty="0" err="1"/>
              <a:t>Nachdem</a:t>
            </a:r>
            <a:r>
              <a:rPr lang="en-GB" dirty="0"/>
              <a:t> der Text </a:t>
            </a:r>
            <a:r>
              <a:rPr lang="en-GB" dirty="0" err="1"/>
              <a:t>lokalisiert</a:t>
            </a:r>
            <a:r>
              <a:rPr lang="en-GB" dirty="0"/>
              <a:t> </a:t>
            </a:r>
            <a:r>
              <a:rPr lang="en-GB" dirty="0" err="1"/>
              <a:t>wurde</a:t>
            </a:r>
            <a:r>
              <a:rPr lang="en-GB" dirty="0"/>
              <a:t>, </a:t>
            </a:r>
            <a:r>
              <a:rPr lang="en-GB" dirty="0" err="1"/>
              <a:t>folgt</a:t>
            </a:r>
            <a:r>
              <a:rPr lang="en-GB" dirty="0"/>
              <a:t> der </a:t>
            </a:r>
            <a:r>
              <a:rPr lang="en-GB" dirty="0" err="1"/>
              <a:t>nächste</a:t>
            </a:r>
            <a:r>
              <a:rPr lang="en-GB" dirty="0"/>
              <a:t> Schritt, die Character Segmentation &amp; Recognition	</a:t>
            </a:r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4DBC5CC-54D7-4FDA-9C5E-6B3403E5AEA6}" type="datetime1">
              <a:rPr lang="de-DE" smtClean="0"/>
              <a:t>07.07.2022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8643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="1" dirty="0"/>
              <a:t>Character Segmentation</a:t>
            </a:r>
            <a:r>
              <a:rPr lang="en-GB" dirty="0"/>
              <a:t>: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die </a:t>
            </a:r>
            <a:r>
              <a:rPr lang="en-GB" dirty="0" err="1"/>
              <a:t>identifizierten</a:t>
            </a:r>
            <a:r>
              <a:rPr lang="en-GB" dirty="0"/>
              <a:t> </a:t>
            </a:r>
            <a:r>
              <a:rPr lang="en-GB" dirty="0" err="1"/>
              <a:t>Textblöcke</a:t>
            </a:r>
            <a:r>
              <a:rPr lang="en-GB" dirty="0"/>
              <a:t> in </a:t>
            </a:r>
            <a:r>
              <a:rPr lang="en-GB" dirty="0" err="1"/>
              <a:t>Sätze</a:t>
            </a:r>
            <a:r>
              <a:rPr lang="en-GB" dirty="0"/>
              <a:t>, die </a:t>
            </a:r>
            <a:r>
              <a:rPr lang="en-GB" dirty="0" err="1"/>
              <a:t>Sätze</a:t>
            </a:r>
            <a:r>
              <a:rPr lang="en-GB" dirty="0"/>
              <a:t> in </a:t>
            </a:r>
            <a:r>
              <a:rPr lang="en-GB" dirty="0" err="1"/>
              <a:t>Wörter</a:t>
            </a:r>
            <a:r>
              <a:rPr lang="en-GB" dirty="0"/>
              <a:t>, und die </a:t>
            </a:r>
            <a:r>
              <a:rPr lang="en-GB" dirty="0" err="1"/>
              <a:t>Wörter</a:t>
            </a:r>
            <a:r>
              <a:rPr lang="en-GB" dirty="0"/>
              <a:t> in </a:t>
            </a:r>
            <a:r>
              <a:rPr lang="en-GB" dirty="0" err="1"/>
              <a:t>einzelne</a:t>
            </a:r>
            <a:r>
              <a:rPr lang="en-GB" dirty="0"/>
              <a:t> </a:t>
            </a:r>
            <a:r>
              <a:rPr lang="en-GB" dirty="0" err="1"/>
              <a:t>Zeichen</a:t>
            </a:r>
            <a:r>
              <a:rPr lang="en-GB" dirty="0"/>
              <a:t> </a:t>
            </a:r>
            <a:r>
              <a:rPr lang="en-GB" dirty="0" err="1"/>
              <a:t>aufgeteilt</a:t>
            </a:r>
            <a:r>
              <a:rPr lang="en-GB" dirty="0"/>
              <a:t>. </a:t>
            </a:r>
            <a:r>
              <a:rPr lang="en-GB" dirty="0" err="1"/>
              <a:t>Hierbei</a:t>
            </a:r>
            <a:r>
              <a:rPr lang="en-GB" dirty="0"/>
              <a:t> </a:t>
            </a:r>
            <a:r>
              <a:rPr lang="en-GB" dirty="0" err="1"/>
              <a:t>gibt</a:t>
            </a:r>
            <a:r>
              <a:rPr lang="en-GB" dirty="0"/>
              <a:t> es </a:t>
            </a:r>
            <a:r>
              <a:rPr lang="en-GB" dirty="0" err="1"/>
              <a:t>wieder</a:t>
            </a:r>
            <a:r>
              <a:rPr lang="en-GB" dirty="0"/>
              <a:t> </a:t>
            </a:r>
            <a:r>
              <a:rPr lang="en-GB" dirty="0" err="1"/>
              <a:t>verschiedene</a:t>
            </a:r>
            <a:r>
              <a:rPr lang="en-GB" dirty="0"/>
              <a:t> </a:t>
            </a:r>
            <a:r>
              <a:rPr lang="en-GB" dirty="0" err="1"/>
              <a:t>Möglichkeiten</a:t>
            </a:r>
            <a:r>
              <a:rPr lang="en-GB" dirty="0"/>
              <a:t>, </a:t>
            </a:r>
            <a:r>
              <a:rPr lang="en-GB" dirty="0" err="1"/>
              <a:t>wobei</a:t>
            </a:r>
            <a:r>
              <a:rPr lang="en-GB" dirty="0"/>
              <a:t> ich di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b="1" dirty="0"/>
              <a:t>Character Recognition</a:t>
            </a:r>
            <a:r>
              <a:rPr lang="en-GB" dirty="0"/>
              <a:t>: </a:t>
            </a:r>
            <a:r>
              <a:rPr lang="en-GB" dirty="0" err="1"/>
              <a:t>Jetzt</a:t>
            </a:r>
            <a:r>
              <a:rPr lang="en-GB" dirty="0"/>
              <a:t> </a:t>
            </a:r>
            <a:r>
              <a:rPr lang="en-GB" dirty="0" err="1"/>
              <a:t>geht</a:t>
            </a:r>
            <a:r>
              <a:rPr lang="en-GB" dirty="0"/>
              <a:t> es an die </a:t>
            </a:r>
            <a:r>
              <a:rPr lang="en-GB" dirty="0" err="1"/>
              <a:t>eigentliche</a:t>
            </a:r>
            <a:r>
              <a:rPr lang="en-GB" dirty="0"/>
              <a:t> Character Recognition. In der OCR-Software </a:t>
            </a:r>
            <a:r>
              <a:rPr lang="en-GB" dirty="0" err="1"/>
              <a:t>sind</a:t>
            </a:r>
            <a:r>
              <a:rPr lang="en-GB" dirty="0"/>
              <a:t> Muster von </a:t>
            </a:r>
            <a:r>
              <a:rPr lang="en-GB" dirty="0" err="1"/>
              <a:t>Buchstaben</a:t>
            </a:r>
            <a:r>
              <a:rPr lang="en-GB" dirty="0"/>
              <a:t>, </a:t>
            </a:r>
            <a:r>
              <a:rPr lang="en-GB" dirty="0" err="1"/>
              <a:t>Zahlen</a:t>
            </a:r>
            <a:r>
              <a:rPr lang="en-GB" dirty="0"/>
              <a:t> und </a:t>
            </a:r>
            <a:r>
              <a:rPr lang="en-GB" dirty="0" err="1"/>
              <a:t>weiteren</a:t>
            </a:r>
            <a:r>
              <a:rPr lang="en-GB" dirty="0"/>
              <a:t> </a:t>
            </a:r>
            <a:r>
              <a:rPr lang="en-GB" dirty="0" err="1"/>
              <a:t>zeichen</a:t>
            </a:r>
            <a:r>
              <a:rPr lang="en-GB" dirty="0"/>
              <a:t> </a:t>
            </a:r>
            <a:r>
              <a:rPr lang="en-GB" dirty="0" err="1"/>
              <a:t>hinterlegt</a:t>
            </a:r>
            <a:r>
              <a:rPr lang="en-GB" dirty="0"/>
              <a:t>. Die Muster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den </a:t>
            </a:r>
            <a:r>
              <a:rPr lang="en-GB" dirty="0" err="1"/>
              <a:t>aktuellen</a:t>
            </a:r>
            <a:r>
              <a:rPr lang="en-GB" dirty="0"/>
              <a:t> </a:t>
            </a:r>
            <a:r>
              <a:rPr lang="en-GB" dirty="0" err="1"/>
              <a:t>Zeichen</a:t>
            </a:r>
            <a:r>
              <a:rPr lang="en-GB" dirty="0"/>
              <a:t> </a:t>
            </a:r>
            <a:r>
              <a:rPr lang="en-GB" dirty="0" err="1"/>
              <a:t>verglichen</a:t>
            </a:r>
            <a:r>
              <a:rPr lang="en-GB" dirty="0"/>
              <a:t> und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Algorithmus</a:t>
            </a:r>
            <a:r>
              <a:rPr lang="en-GB" dirty="0"/>
              <a:t> </a:t>
            </a:r>
            <a:r>
              <a:rPr lang="en-GB" dirty="0" err="1"/>
              <a:t>entscheidet</a:t>
            </a:r>
            <a:r>
              <a:rPr lang="en-GB" dirty="0"/>
              <a:t>, um </a:t>
            </a:r>
            <a:r>
              <a:rPr lang="en-GB" dirty="0" err="1"/>
              <a:t>z.B.</a:t>
            </a:r>
            <a:r>
              <a:rPr lang="en-GB" dirty="0"/>
              <a:t> welches Wort es </a:t>
            </a:r>
            <a:r>
              <a:rPr lang="en-GB" dirty="0" err="1"/>
              <a:t>sich</a:t>
            </a:r>
            <a:r>
              <a:rPr lang="en-GB" dirty="0"/>
              <a:t> </a:t>
            </a:r>
            <a:r>
              <a:rPr lang="en-GB" dirty="0" err="1"/>
              <a:t>wahrscheinlich</a:t>
            </a:r>
            <a:r>
              <a:rPr lang="en-GB" dirty="0"/>
              <a:t> </a:t>
            </a:r>
            <a:r>
              <a:rPr lang="en-GB" dirty="0" err="1"/>
              <a:t>handelt</a:t>
            </a:r>
            <a:r>
              <a:rPr lang="en-GB" dirty="0"/>
              <a:t>. </a:t>
            </a:r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4DBC5CC-54D7-4FDA-9C5E-6B3403E5AEA6}" type="datetime1">
              <a:rPr lang="de-DE" smtClean="0"/>
              <a:t>07.07.2022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8907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Problemstellung</a:t>
            </a:r>
            <a:r>
              <a:rPr lang="de-DE" dirty="0"/>
              <a:t>: Oli/ Marius/ Marvin</a:t>
            </a:r>
          </a:p>
          <a:p>
            <a:endParaRPr lang="de-DE" dirty="0"/>
          </a:p>
          <a:p>
            <a:pPr marL="0" indent="0">
              <a:buFontTx/>
              <a:buNone/>
            </a:pPr>
            <a:r>
              <a:rPr lang="en-GB" dirty="0"/>
              <a:t>Um </a:t>
            </a:r>
            <a:r>
              <a:rPr lang="en-GB" dirty="0" err="1"/>
              <a:t>Informationen</a:t>
            </a:r>
            <a:r>
              <a:rPr lang="en-GB" dirty="0"/>
              <a:t> </a:t>
            </a:r>
            <a:r>
              <a:rPr lang="en-GB" dirty="0" err="1"/>
              <a:t>aus</a:t>
            </a:r>
            <a:r>
              <a:rPr lang="en-GB" dirty="0"/>
              <a:t> den </a:t>
            </a:r>
            <a:r>
              <a:rPr lang="en-GB" dirty="0" err="1"/>
              <a:t>Bildern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extrahieren</a:t>
            </a:r>
            <a:r>
              <a:rPr lang="en-GB" dirty="0"/>
              <a:t> </a:t>
            </a:r>
            <a:r>
              <a:rPr lang="en-GB" dirty="0" err="1"/>
              <a:t>kann</a:t>
            </a:r>
            <a:r>
              <a:rPr lang="en-GB" dirty="0"/>
              <a:t> man </a:t>
            </a:r>
            <a:r>
              <a:rPr lang="en-GB" dirty="0" err="1"/>
              <a:t>sich</a:t>
            </a:r>
            <a:r>
              <a:rPr lang="en-GB" dirty="0"/>
              <a:t> 2 </a:t>
            </a:r>
            <a:r>
              <a:rPr lang="en-GB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Schritten</a:t>
            </a:r>
            <a:r>
              <a:rPr lang="en-GB" dirty="0"/>
              <a:t> </a:t>
            </a:r>
            <a:r>
              <a:rPr lang="en-GB" dirty="0" err="1"/>
              <a:t>bedienen</a:t>
            </a:r>
            <a:r>
              <a:rPr lang="en-GB" dirty="0"/>
              <a:t> </a:t>
            </a:r>
            <a:r>
              <a:rPr lang="en-GB" dirty="0" err="1"/>
              <a:t>welche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</a:t>
            </a:r>
            <a:r>
              <a:rPr lang="en-GB" dirty="0" err="1"/>
              <a:t>folgenden</a:t>
            </a:r>
            <a:r>
              <a:rPr lang="en-GB" dirty="0"/>
              <a:t> </a:t>
            </a:r>
            <a:r>
              <a:rPr lang="en-GB" dirty="0" err="1"/>
              <a:t>vorgestellt</a:t>
            </a:r>
            <a:r>
              <a:rPr lang="en-GB" dirty="0"/>
              <a:t> </a:t>
            </a:r>
            <a:r>
              <a:rPr lang="en-GB" dirty="0" err="1"/>
              <a:t>werden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OCR (</a:t>
            </a:r>
            <a:r>
              <a:rPr lang="en-GB" dirty="0" err="1"/>
              <a:t>stelle</a:t>
            </a:r>
            <a:r>
              <a:rPr lang="en-GB" dirty="0"/>
              <a:t> ich </a:t>
            </a:r>
            <a:r>
              <a:rPr lang="en-GB" dirty="0" err="1"/>
              <a:t>vor</a:t>
            </a:r>
            <a:r>
              <a:rPr lang="en-GB" dirty="0"/>
              <a:t>) und </a:t>
            </a:r>
            <a:r>
              <a:rPr lang="en-GB" dirty="0" err="1"/>
              <a:t>anschließend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NLP (</a:t>
            </a:r>
            <a:r>
              <a:rPr lang="en-GB" dirty="0" err="1"/>
              <a:t>stellt</a:t>
            </a:r>
            <a:r>
              <a:rPr lang="en-GB" dirty="0"/>
              <a:t> Alex </a:t>
            </a:r>
            <a:r>
              <a:rPr lang="en-GB" dirty="0" err="1"/>
              <a:t>vor</a:t>
            </a:r>
            <a:r>
              <a:rPr lang="en-GB" dirty="0"/>
              <a:t>)</a:t>
            </a:r>
          </a:p>
          <a:p>
            <a:pPr marL="171450" indent="-171450">
              <a:buFontTx/>
              <a:buChar char="-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OCR </a:t>
            </a:r>
            <a:r>
              <a:rPr lang="en-GB" dirty="0" err="1"/>
              <a:t>steht</a:t>
            </a:r>
            <a:r>
              <a:rPr lang="en-GB" dirty="0"/>
              <a:t> für Optical Character Recognition. </a:t>
            </a:r>
            <a:r>
              <a:rPr lang="en-GB" dirty="0" err="1"/>
              <a:t>Mithilfe</a:t>
            </a:r>
            <a:r>
              <a:rPr lang="en-GB" dirty="0"/>
              <a:t> von OCR </a:t>
            </a:r>
            <a:r>
              <a:rPr lang="en-GB" dirty="0" err="1"/>
              <a:t>kann</a:t>
            </a:r>
            <a:r>
              <a:rPr lang="en-GB" dirty="0"/>
              <a:t> man </a:t>
            </a:r>
            <a:r>
              <a:rPr lang="en-GB" dirty="0" err="1"/>
              <a:t>aus</a:t>
            </a:r>
            <a:r>
              <a:rPr lang="en-GB" dirty="0"/>
              <a:t> </a:t>
            </a:r>
            <a:r>
              <a:rPr lang="en-GB" dirty="0" err="1"/>
              <a:t>Bildern</a:t>
            </a:r>
            <a:r>
              <a:rPr lang="en-GB" dirty="0"/>
              <a:t> Text </a:t>
            </a:r>
            <a:r>
              <a:rPr lang="en-GB" dirty="0" err="1"/>
              <a:t>extrahieren</a:t>
            </a:r>
            <a:r>
              <a:rPr lang="en-GB" dirty="0"/>
              <a:t>, </a:t>
            </a:r>
            <a:r>
              <a:rPr lang="en-GB" dirty="0" err="1"/>
              <a:t>weshalb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Technologie</a:t>
            </a:r>
            <a:r>
              <a:rPr lang="en-GB" dirty="0"/>
              <a:t> </a:t>
            </a:r>
            <a:r>
              <a:rPr lang="en-GB" dirty="0" err="1"/>
              <a:t>meistens</a:t>
            </a:r>
            <a:r>
              <a:rPr lang="en-GB" dirty="0"/>
              <a:t> </a:t>
            </a:r>
            <a:r>
              <a:rPr lang="en-GB" dirty="0" err="1"/>
              <a:t>bei</a:t>
            </a:r>
            <a:r>
              <a:rPr lang="en-GB" dirty="0"/>
              <a:t> </a:t>
            </a:r>
            <a:r>
              <a:rPr lang="en-GB" dirty="0" err="1"/>
              <a:t>eingescannten</a:t>
            </a:r>
            <a:r>
              <a:rPr lang="en-GB" dirty="0"/>
              <a:t> </a:t>
            </a:r>
            <a:r>
              <a:rPr lang="en-GB" dirty="0" err="1"/>
              <a:t>Dokumenten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z.B.</a:t>
            </a:r>
            <a:r>
              <a:rPr lang="en-GB" dirty="0"/>
              <a:t> </a:t>
            </a:r>
            <a:r>
              <a:rPr lang="en-GB" dirty="0" err="1"/>
              <a:t>Belegen</a:t>
            </a:r>
            <a:r>
              <a:rPr lang="en-GB" dirty="0"/>
              <a:t> etc. </a:t>
            </a:r>
            <a:r>
              <a:rPr lang="en-GB" dirty="0" err="1"/>
              <a:t>eingesetzt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.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 err="1"/>
              <a:t>Betrachten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uns</a:t>
            </a:r>
            <a:r>
              <a:rPr lang="en-GB" dirty="0"/>
              <a:t> nun </a:t>
            </a:r>
            <a:r>
              <a:rPr lang="en-GB" dirty="0" err="1"/>
              <a:t>einmal</a:t>
            </a:r>
            <a:r>
              <a:rPr lang="en-GB" dirty="0"/>
              <a:t> den </a:t>
            </a:r>
            <a:r>
              <a:rPr lang="en-GB" dirty="0" err="1"/>
              <a:t>Prozess</a:t>
            </a:r>
            <a:r>
              <a:rPr lang="en-GB" dirty="0"/>
              <a:t> </a:t>
            </a:r>
            <a:r>
              <a:rPr lang="en-GB" dirty="0" err="1"/>
              <a:t>etwas</a:t>
            </a:r>
            <a:r>
              <a:rPr lang="en-GB" dirty="0"/>
              <a:t> </a:t>
            </a:r>
            <a:r>
              <a:rPr lang="en-GB" dirty="0" err="1"/>
              <a:t>genauer</a:t>
            </a:r>
            <a:r>
              <a:rPr lang="en-GB" dirty="0"/>
              <a:t>. </a:t>
            </a:r>
            <a:r>
              <a:rPr lang="en-GB" dirty="0" err="1"/>
              <a:t>Nachdem</a:t>
            </a:r>
            <a:r>
              <a:rPr lang="en-GB" dirty="0"/>
              <a:t> das Bild </a:t>
            </a:r>
            <a:r>
              <a:rPr lang="en-GB" dirty="0" err="1"/>
              <a:t>über</a:t>
            </a:r>
            <a:r>
              <a:rPr lang="en-GB" dirty="0"/>
              <a:t> eine Quelle </a:t>
            </a:r>
            <a:r>
              <a:rPr lang="en-GB" dirty="0" err="1"/>
              <a:t>bezogen</a:t>
            </a:r>
            <a:r>
              <a:rPr lang="en-GB" dirty="0"/>
              <a:t> </a:t>
            </a:r>
            <a:r>
              <a:rPr lang="en-GB" dirty="0" err="1"/>
              <a:t>wurde</a:t>
            </a:r>
            <a:r>
              <a:rPr lang="en-GB" dirty="0"/>
              <a:t>, </a:t>
            </a:r>
            <a:r>
              <a:rPr lang="en-GB" dirty="0" err="1"/>
              <a:t>kann</a:t>
            </a:r>
            <a:r>
              <a:rPr lang="en-GB" dirty="0"/>
              <a:t> man die </a:t>
            </a:r>
            <a:r>
              <a:rPr lang="en-GB" dirty="0" err="1"/>
              <a:t>Verarbeitung</a:t>
            </a:r>
            <a:r>
              <a:rPr lang="en-GB" dirty="0"/>
              <a:t> </a:t>
            </a:r>
            <a:r>
              <a:rPr lang="en-GB" dirty="0" err="1"/>
              <a:t>grundlegend</a:t>
            </a:r>
            <a:r>
              <a:rPr lang="en-GB" dirty="0"/>
              <a:t> in 5 </a:t>
            </a:r>
            <a:r>
              <a:rPr lang="en-GB" dirty="0" err="1"/>
              <a:t>verschiedene</a:t>
            </a:r>
            <a:r>
              <a:rPr lang="en-GB" dirty="0"/>
              <a:t> </a:t>
            </a:r>
            <a:r>
              <a:rPr lang="en-GB" dirty="0" err="1"/>
              <a:t>Schritte</a:t>
            </a:r>
            <a:r>
              <a:rPr lang="en-GB" dirty="0"/>
              <a:t> </a:t>
            </a:r>
            <a:r>
              <a:rPr lang="en-GB" dirty="0" err="1"/>
              <a:t>untergliedern</a:t>
            </a:r>
            <a:r>
              <a:rPr lang="en-GB" dirty="0"/>
              <a:t>:</a:t>
            </a:r>
          </a:p>
          <a:p>
            <a:pPr marL="0" indent="0">
              <a:buFontTx/>
              <a:buNone/>
            </a:pPr>
            <a:endParaRPr lang="en-GB" dirty="0"/>
          </a:p>
          <a:p>
            <a:pPr marL="228600" indent="-228600">
              <a:buFontTx/>
              <a:buAutoNum type="arabicPeriod"/>
            </a:pPr>
            <a:r>
              <a:rPr lang="en-GB" b="1" dirty="0"/>
              <a:t>Preprocessing</a:t>
            </a:r>
            <a:r>
              <a:rPr lang="en-GB" dirty="0"/>
              <a:t>: </a:t>
            </a:r>
            <a:r>
              <a:rPr lang="en-GB" dirty="0" err="1"/>
              <a:t>Bilddatei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 so </a:t>
            </a:r>
            <a:r>
              <a:rPr lang="en-GB" dirty="0" err="1"/>
              <a:t>aufbereitet</a:t>
            </a:r>
            <a:r>
              <a:rPr lang="en-GB" dirty="0"/>
              <a:t>, </a:t>
            </a:r>
            <a:r>
              <a:rPr lang="en-GB" dirty="0" err="1"/>
              <a:t>dass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die OCR Software </a:t>
            </a:r>
            <a:r>
              <a:rPr lang="en-GB" dirty="0" err="1"/>
              <a:t>weiterverarbeitet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kann</a:t>
            </a:r>
            <a:r>
              <a:rPr lang="en-GB" dirty="0"/>
              <a:t>. Die Intention </a:t>
            </a:r>
            <a:r>
              <a:rPr lang="en-GB" dirty="0" err="1"/>
              <a:t>hinter</a:t>
            </a:r>
            <a:r>
              <a:rPr lang="en-GB" dirty="0"/>
              <a:t> </a:t>
            </a:r>
            <a:r>
              <a:rPr lang="en-GB" dirty="0" err="1"/>
              <a:t>dem</a:t>
            </a:r>
            <a:r>
              <a:rPr lang="en-GB" dirty="0"/>
              <a:t> Preprocessing </a:t>
            </a:r>
            <a:r>
              <a:rPr lang="en-GB" dirty="0" err="1"/>
              <a:t>besteht</a:t>
            </a:r>
            <a:r>
              <a:rPr lang="en-GB" dirty="0"/>
              <a:t> </a:t>
            </a:r>
            <a:r>
              <a:rPr lang="en-GB" dirty="0" err="1"/>
              <a:t>dearin</a:t>
            </a:r>
            <a:r>
              <a:rPr lang="en-GB" dirty="0"/>
              <a:t>, es </a:t>
            </a:r>
            <a:r>
              <a:rPr lang="en-GB" dirty="0" err="1"/>
              <a:t>dem</a:t>
            </a:r>
            <a:r>
              <a:rPr lang="en-GB" dirty="0"/>
              <a:t> OCR-System so </a:t>
            </a:r>
            <a:r>
              <a:rPr lang="en-GB" dirty="0" err="1"/>
              <a:t>einfach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möglich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machen</a:t>
            </a:r>
            <a:r>
              <a:rPr lang="en-GB" dirty="0"/>
              <a:t>,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Zeichen</a:t>
            </a:r>
            <a:r>
              <a:rPr lang="en-GB" dirty="0"/>
              <a:t>/ Wort </a:t>
            </a:r>
            <a:r>
              <a:rPr lang="en-GB" dirty="0" err="1"/>
              <a:t>vom</a:t>
            </a:r>
            <a:r>
              <a:rPr lang="en-GB" dirty="0"/>
              <a:t>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unterschieden</a:t>
            </a:r>
            <a:r>
              <a:rPr lang="en-GB" dirty="0"/>
              <a:t>. </a:t>
            </a:r>
          </a:p>
          <a:p>
            <a:pPr marL="228600" indent="-228600">
              <a:buFontTx/>
              <a:buAutoNum type="arabicPeriod"/>
            </a:pPr>
            <a:endParaRPr lang="en-GB" dirty="0"/>
          </a:p>
          <a:p>
            <a:pPr marL="228600" indent="-228600">
              <a:buFontTx/>
              <a:buAutoNum type="arabicPeriod"/>
            </a:pPr>
            <a:endParaRPr lang="en-GB" dirty="0"/>
          </a:p>
          <a:p>
            <a:pPr marL="228600" indent="-228600">
              <a:buFontTx/>
              <a:buAutoNum type="arabicPeriod"/>
            </a:pPr>
            <a:endParaRPr lang="en-GB" dirty="0"/>
          </a:p>
          <a:p>
            <a:pPr marL="228600" indent="-228600">
              <a:buFontTx/>
              <a:buAutoNum type="arabicPeriod"/>
            </a:pPr>
            <a:endParaRPr lang="en-GB" dirty="0"/>
          </a:p>
          <a:p>
            <a:pPr marL="228600" indent="-228600">
              <a:buFontTx/>
              <a:buAutoNum type="arabicPeriod"/>
            </a:pPr>
            <a:endParaRPr lang="en-GB" dirty="0"/>
          </a:p>
          <a:p>
            <a:pPr marL="228600" indent="-228600">
              <a:buFontTx/>
              <a:buAutoNum type="arabicPeriod"/>
            </a:pPr>
            <a:endParaRPr lang="en-GB" dirty="0"/>
          </a:p>
          <a:p>
            <a:pPr marL="228600" indent="-228600">
              <a:buFontTx/>
              <a:buAutoNum type="arabicPeriod"/>
            </a:pPr>
            <a:endParaRPr lang="en-GB" dirty="0"/>
          </a:p>
          <a:p>
            <a:pPr marL="228600" indent="-228600">
              <a:buFontTx/>
              <a:buAutoNum type="arabicPeriod"/>
            </a:pPr>
            <a:r>
              <a:rPr lang="en-GB" b="1" dirty="0"/>
              <a:t>Layout Analyse</a:t>
            </a:r>
            <a:r>
              <a:rPr lang="en-GB" dirty="0"/>
              <a:t>: In der Layout Analyse </a:t>
            </a:r>
            <a:r>
              <a:rPr lang="en-GB" dirty="0" err="1"/>
              <a:t>wird</a:t>
            </a:r>
            <a:r>
              <a:rPr lang="en-GB" dirty="0"/>
              <a:t> der Text von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eigentlichen</a:t>
            </a:r>
            <a:r>
              <a:rPr lang="en-GB" dirty="0"/>
              <a:t> Bild </a:t>
            </a:r>
            <a:r>
              <a:rPr lang="en-GB" dirty="0" err="1"/>
              <a:t>getrennt</a:t>
            </a:r>
            <a:r>
              <a:rPr lang="en-GB" dirty="0"/>
              <a:t>. </a:t>
            </a:r>
            <a:r>
              <a:rPr lang="en-GB" dirty="0" err="1"/>
              <a:t>Hierbei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 die Position der </a:t>
            </a:r>
            <a:r>
              <a:rPr lang="en-GB" dirty="0" err="1"/>
              <a:t>einzelnen</a:t>
            </a:r>
            <a:r>
              <a:rPr lang="en-GB" dirty="0"/>
              <a:t> </a:t>
            </a:r>
            <a:r>
              <a:rPr lang="en-GB" dirty="0" err="1"/>
              <a:t>Elemente</a:t>
            </a:r>
            <a:r>
              <a:rPr lang="en-GB" dirty="0"/>
              <a:t>, die </a:t>
            </a:r>
            <a:r>
              <a:rPr lang="en-GB" dirty="0" err="1"/>
              <a:t>Anzahl</a:t>
            </a:r>
            <a:r>
              <a:rPr lang="en-GB" dirty="0"/>
              <a:t> der </a:t>
            </a:r>
            <a:r>
              <a:rPr lang="en-GB" dirty="0" err="1"/>
              <a:t>Absätze</a:t>
            </a:r>
            <a:r>
              <a:rPr lang="en-GB" dirty="0"/>
              <a:t> </a:t>
            </a:r>
            <a:r>
              <a:rPr lang="en-GB" dirty="0" err="1"/>
              <a:t>u.s.w.</a:t>
            </a:r>
            <a:r>
              <a:rPr lang="en-GB" dirty="0"/>
              <a:t> </a:t>
            </a:r>
            <a:r>
              <a:rPr lang="en-GB" dirty="0" err="1"/>
              <a:t>gespeichert</a:t>
            </a:r>
            <a:r>
              <a:rPr lang="en-GB" dirty="0"/>
              <a:t>. </a:t>
            </a:r>
            <a:r>
              <a:rPr lang="en-GB" dirty="0" err="1"/>
              <a:t>Nachdem</a:t>
            </a:r>
            <a:r>
              <a:rPr lang="en-GB" dirty="0"/>
              <a:t> der Text </a:t>
            </a:r>
            <a:r>
              <a:rPr lang="en-GB" dirty="0" err="1"/>
              <a:t>lokalisiert</a:t>
            </a:r>
            <a:r>
              <a:rPr lang="en-GB" dirty="0"/>
              <a:t> </a:t>
            </a:r>
            <a:r>
              <a:rPr lang="en-GB" dirty="0" err="1"/>
              <a:t>wurde</a:t>
            </a:r>
            <a:r>
              <a:rPr lang="en-GB" dirty="0"/>
              <a:t>, </a:t>
            </a:r>
            <a:r>
              <a:rPr lang="en-GB" dirty="0" err="1"/>
              <a:t>folgt</a:t>
            </a:r>
            <a:r>
              <a:rPr lang="en-GB" dirty="0"/>
              <a:t> der </a:t>
            </a:r>
            <a:r>
              <a:rPr lang="en-GB" dirty="0" err="1"/>
              <a:t>nächste</a:t>
            </a:r>
            <a:r>
              <a:rPr lang="en-GB" dirty="0"/>
              <a:t> Schritt, die Character </a:t>
            </a:r>
            <a:r>
              <a:rPr lang="en-GB" dirty="0" err="1"/>
              <a:t>Segementation</a:t>
            </a:r>
            <a:r>
              <a:rPr lang="en-GB" dirty="0"/>
              <a:t>	</a:t>
            </a:r>
          </a:p>
          <a:p>
            <a:pPr marL="228600" indent="-228600">
              <a:buFontTx/>
              <a:buAutoNum type="arabicPeriod"/>
            </a:pPr>
            <a:r>
              <a:rPr lang="en-GB" b="1" dirty="0"/>
              <a:t>Character Segmentation</a:t>
            </a:r>
            <a:r>
              <a:rPr lang="en-GB" dirty="0"/>
              <a:t>: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die </a:t>
            </a:r>
            <a:r>
              <a:rPr lang="en-GB" dirty="0" err="1"/>
              <a:t>identifizierten</a:t>
            </a:r>
            <a:r>
              <a:rPr lang="en-GB" dirty="0"/>
              <a:t> </a:t>
            </a:r>
            <a:r>
              <a:rPr lang="en-GB" dirty="0" err="1"/>
              <a:t>Textblöcke</a:t>
            </a:r>
            <a:r>
              <a:rPr lang="en-GB" dirty="0"/>
              <a:t> in </a:t>
            </a:r>
            <a:r>
              <a:rPr lang="en-GB" dirty="0" err="1"/>
              <a:t>Sätze</a:t>
            </a:r>
            <a:r>
              <a:rPr lang="en-GB" dirty="0"/>
              <a:t>, die </a:t>
            </a:r>
            <a:r>
              <a:rPr lang="en-GB" dirty="0" err="1"/>
              <a:t>Sätze</a:t>
            </a:r>
            <a:r>
              <a:rPr lang="en-GB" dirty="0"/>
              <a:t> in </a:t>
            </a:r>
            <a:r>
              <a:rPr lang="en-GB" dirty="0" err="1"/>
              <a:t>Wörter</a:t>
            </a:r>
            <a:r>
              <a:rPr lang="en-GB" dirty="0"/>
              <a:t>, und die </a:t>
            </a:r>
            <a:r>
              <a:rPr lang="en-GB" dirty="0" err="1"/>
              <a:t>Wörter</a:t>
            </a:r>
            <a:r>
              <a:rPr lang="en-GB" dirty="0"/>
              <a:t> in </a:t>
            </a:r>
            <a:r>
              <a:rPr lang="en-GB" dirty="0" err="1"/>
              <a:t>einzelne</a:t>
            </a:r>
            <a:r>
              <a:rPr lang="en-GB" dirty="0"/>
              <a:t> </a:t>
            </a:r>
            <a:r>
              <a:rPr lang="en-GB" dirty="0" err="1"/>
              <a:t>Zeichen</a:t>
            </a:r>
            <a:r>
              <a:rPr lang="en-GB" dirty="0"/>
              <a:t> </a:t>
            </a:r>
            <a:r>
              <a:rPr lang="en-GB" dirty="0" err="1"/>
              <a:t>aufgeteilt</a:t>
            </a:r>
            <a:endParaRPr lang="en-GB" dirty="0"/>
          </a:p>
          <a:p>
            <a:pPr marL="228600" indent="-228600">
              <a:buFontTx/>
              <a:buAutoNum type="arabicPeriod"/>
            </a:pPr>
            <a:r>
              <a:rPr lang="en-GB" b="1" dirty="0"/>
              <a:t>Character Recognition</a:t>
            </a:r>
            <a:r>
              <a:rPr lang="en-GB" dirty="0"/>
              <a:t>: </a:t>
            </a:r>
            <a:r>
              <a:rPr lang="en-GB" dirty="0" err="1"/>
              <a:t>Jetzt</a:t>
            </a:r>
            <a:r>
              <a:rPr lang="en-GB" dirty="0"/>
              <a:t> </a:t>
            </a:r>
            <a:r>
              <a:rPr lang="en-GB" dirty="0" err="1"/>
              <a:t>geht</a:t>
            </a:r>
            <a:r>
              <a:rPr lang="en-GB" dirty="0"/>
              <a:t> es an die </a:t>
            </a:r>
            <a:r>
              <a:rPr lang="en-GB" dirty="0" err="1"/>
              <a:t>eigentliche</a:t>
            </a:r>
            <a:r>
              <a:rPr lang="en-GB" dirty="0"/>
              <a:t> Character Recognition. In der OCR-Software </a:t>
            </a:r>
            <a:r>
              <a:rPr lang="en-GB" dirty="0" err="1"/>
              <a:t>sind</a:t>
            </a:r>
            <a:r>
              <a:rPr lang="en-GB" dirty="0"/>
              <a:t> Muster von </a:t>
            </a:r>
            <a:r>
              <a:rPr lang="en-GB" dirty="0" err="1"/>
              <a:t>Buchstaben</a:t>
            </a:r>
            <a:r>
              <a:rPr lang="en-GB" dirty="0"/>
              <a:t>, </a:t>
            </a:r>
            <a:r>
              <a:rPr lang="en-GB" dirty="0" err="1"/>
              <a:t>Zahlen</a:t>
            </a:r>
            <a:r>
              <a:rPr lang="en-GB" dirty="0"/>
              <a:t> und </a:t>
            </a:r>
            <a:r>
              <a:rPr lang="en-GB" dirty="0" err="1"/>
              <a:t>weiteren</a:t>
            </a:r>
            <a:r>
              <a:rPr lang="en-GB" dirty="0"/>
              <a:t> </a:t>
            </a:r>
            <a:r>
              <a:rPr lang="en-GB" dirty="0" err="1"/>
              <a:t>zeichen</a:t>
            </a:r>
            <a:r>
              <a:rPr lang="en-GB" dirty="0"/>
              <a:t> </a:t>
            </a:r>
            <a:r>
              <a:rPr lang="en-GB" dirty="0" err="1"/>
              <a:t>hinterlegt</a:t>
            </a:r>
            <a:r>
              <a:rPr lang="en-GB" dirty="0"/>
              <a:t>. Die Muster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den </a:t>
            </a:r>
            <a:r>
              <a:rPr lang="en-GB" dirty="0" err="1"/>
              <a:t>aktuellen</a:t>
            </a:r>
            <a:r>
              <a:rPr lang="en-GB" dirty="0"/>
              <a:t> </a:t>
            </a:r>
            <a:r>
              <a:rPr lang="en-GB" dirty="0" err="1"/>
              <a:t>Zeichen</a:t>
            </a:r>
            <a:r>
              <a:rPr lang="en-GB" dirty="0"/>
              <a:t> </a:t>
            </a:r>
            <a:r>
              <a:rPr lang="en-GB" dirty="0" err="1"/>
              <a:t>verglichen</a:t>
            </a:r>
            <a:r>
              <a:rPr lang="en-GB" dirty="0"/>
              <a:t> und </a:t>
            </a:r>
            <a:r>
              <a:rPr lang="en-GB" dirty="0" err="1"/>
              <a:t>ein</a:t>
            </a:r>
            <a:r>
              <a:rPr lang="en-GB" dirty="0"/>
              <a:t> </a:t>
            </a:r>
            <a:r>
              <a:rPr lang="en-GB" dirty="0" err="1"/>
              <a:t>Algorithmus</a:t>
            </a:r>
            <a:r>
              <a:rPr lang="en-GB" dirty="0"/>
              <a:t> </a:t>
            </a:r>
            <a:r>
              <a:rPr lang="en-GB" dirty="0" err="1"/>
              <a:t>entscheidet</a:t>
            </a:r>
            <a:r>
              <a:rPr lang="en-GB" dirty="0"/>
              <a:t>, um </a:t>
            </a:r>
            <a:r>
              <a:rPr lang="en-GB" dirty="0" err="1"/>
              <a:t>z.B.</a:t>
            </a:r>
            <a:r>
              <a:rPr lang="en-GB" dirty="0"/>
              <a:t> welches Wort es </a:t>
            </a:r>
            <a:r>
              <a:rPr lang="en-GB" dirty="0" err="1"/>
              <a:t>sich</a:t>
            </a:r>
            <a:r>
              <a:rPr lang="en-GB" dirty="0"/>
              <a:t> </a:t>
            </a:r>
            <a:r>
              <a:rPr lang="en-GB" dirty="0" err="1"/>
              <a:t>wahrscheinlich</a:t>
            </a:r>
            <a:r>
              <a:rPr lang="en-GB" dirty="0"/>
              <a:t> </a:t>
            </a:r>
            <a:r>
              <a:rPr lang="en-GB" dirty="0" err="1"/>
              <a:t>handelt</a:t>
            </a:r>
            <a:r>
              <a:rPr lang="en-GB" dirty="0"/>
              <a:t>.</a:t>
            </a:r>
          </a:p>
          <a:p>
            <a:pPr marL="228600" indent="-228600">
              <a:buFontTx/>
              <a:buAutoNum type="arabicPeriod"/>
            </a:pPr>
            <a:r>
              <a:rPr lang="en-GB" b="1" dirty="0"/>
              <a:t>Postprocessing</a:t>
            </a:r>
            <a:r>
              <a:rPr lang="en-GB" dirty="0"/>
              <a:t>: </a:t>
            </a:r>
            <a:r>
              <a:rPr lang="en-GB" dirty="0" err="1"/>
              <a:t>Im</a:t>
            </a:r>
            <a:r>
              <a:rPr lang="en-GB" dirty="0"/>
              <a:t> Post Processing </a:t>
            </a:r>
            <a:r>
              <a:rPr lang="en-GB" dirty="0" err="1"/>
              <a:t>werden</a:t>
            </a:r>
            <a:r>
              <a:rPr lang="en-GB" dirty="0"/>
              <a:t> die </a:t>
            </a:r>
            <a:r>
              <a:rPr lang="en-GB" dirty="0" err="1"/>
              <a:t>erkannten</a:t>
            </a:r>
            <a:r>
              <a:rPr lang="en-GB" dirty="0"/>
              <a:t> </a:t>
            </a:r>
            <a:r>
              <a:rPr lang="en-GB" dirty="0" err="1"/>
              <a:t>Buchstaben</a:t>
            </a:r>
            <a:r>
              <a:rPr lang="en-GB" dirty="0"/>
              <a:t> und </a:t>
            </a:r>
            <a:r>
              <a:rPr lang="en-GB" dirty="0" err="1"/>
              <a:t>Zeichen</a:t>
            </a:r>
            <a:r>
              <a:rPr lang="en-GB" dirty="0"/>
              <a:t> </a:t>
            </a:r>
            <a:r>
              <a:rPr lang="en-GB" dirty="0" err="1"/>
              <a:t>aus</a:t>
            </a:r>
            <a:r>
              <a:rPr lang="en-GB" dirty="0"/>
              <a:t> der Character Recognition </a:t>
            </a:r>
            <a:r>
              <a:rPr lang="en-GB" dirty="0" err="1"/>
              <a:t>wieder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Wörtern</a:t>
            </a:r>
            <a:r>
              <a:rPr lang="en-GB" dirty="0"/>
              <a:t>, </a:t>
            </a:r>
            <a:r>
              <a:rPr lang="en-GB" dirty="0" err="1"/>
              <a:t>Sätzen</a:t>
            </a:r>
            <a:r>
              <a:rPr lang="en-GB" dirty="0"/>
              <a:t> und </a:t>
            </a:r>
            <a:r>
              <a:rPr lang="en-GB" dirty="0" err="1"/>
              <a:t>Textblöcken</a:t>
            </a:r>
            <a:r>
              <a:rPr lang="en-GB" dirty="0"/>
              <a:t> </a:t>
            </a:r>
            <a:r>
              <a:rPr lang="en-GB" dirty="0" err="1"/>
              <a:t>zusammengesetzt</a:t>
            </a:r>
            <a:r>
              <a:rPr lang="en-GB" dirty="0"/>
              <a:t>. </a:t>
            </a:r>
            <a:r>
              <a:rPr lang="en-GB" dirty="0" err="1"/>
              <a:t>Abschließend</a:t>
            </a:r>
            <a:r>
              <a:rPr lang="en-GB" dirty="0"/>
              <a:t>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noch</a:t>
            </a:r>
            <a:r>
              <a:rPr lang="en-GB" dirty="0"/>
              <a:t> die </a:t>
            </a:r>
            <a:r>
              <a:rPr lang="en-GB" dirty="0" err="1"/>
              <a:t>Plausibilität</a:t>
            </a:r>
            <a:r>
              <a:rPr lang="en-GB" dirty="0"/>
              <a:t> des </a:t>
            </a:r>
            <a:r>
              <a:rPr lang="en-GB" dirty="0" err="1"/>
              <a:t>Ergebnisses</a:t>
            </a:r>
            <a:r>
              <a:rPr lang="en-GB" dirty="0"/>
              <a:t> </a:t>
            </a:r>
            <a:r>
              <a:rPr lang="en-GB" dirty="0" err="1"/>
              <a:t>geprüft</a:t>
            </a:r>
            <a:r>
              <a:rPr lang="en-GB" dirty="0"/>
              <a:t>. Hat der </a:t>
            </a:r>
            <a:r>
              <a:rPr lang="en-GB" dirty="0" err="1"/>
              <a:t>Algorithmus</a:t>
            </a:r>
            <a:r>
              <a:rPr lang="en-GB" dirty="0"/>
              <a:t> </a:t>
            </a:r>
            <a:r>
              <a:rPr lang="en-GB" dirty="0" err="1"/>
              <a:t>z.B.</a:t>
            </a:r>
            <a:r>
              <a:rPr lang="en-GB" dirty="0"/>
              <a:t> </a:t>
            </a:r>
            <a:r>
              <a:rPr lang="en-GB" dirty="0" err="1"/>
              <a:t>als</a:t>
            </a:r>
            <a:r>
              <a:rPr lang="en-GB" dirty="0"/>
              <a:t> </a:t>
            </a:r>
            <a:r>
              <a:rPr lang="en-GB" dirty="0" err="1"/>
              <a:t>Ergebnis</a:t>
            </a:r>
            <a:r>
              <a:rPr lang="en-GB" dirty="0"/>
              <a:t> bch </a:t>
            </a:r>
            <a:r>
              <a:rPr lang="en-GB" dirty="0" err="1"/>
              <a:t>erkannt</a:t>
            </a:r>
            <a:r>
              <a:rPr lang="en-GB" dirty="0"/>
              <a:t>, </a:t>
            </a:r>
            <a:r>
              <a:rPr lang="en-GB" dirty="0" err="1"/>
              <a:t>dann</a:t>
            </a:r>
            <a:r>
              <a:rPr lang="en-GB" dirty="0"/>
              <a:t> </a:t>
            </a:r>
            <a:r>
              <a:rPr lang="en-GB" dirty="0" err="1"/>
              <a:t>führt</a:t>
            </a:r>
            <a:r>
              <a:rPr lang="en-GB" dirty="0"/>
              <a:t> die </a:t>
            </a:r>
            <a:r>
              <a:rPr lang="en-GB" dirty="0" err="1"/>
              <a:t>Plausibilitätsprüfung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Korrektur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sch. Der </a:t>
            </a:r>
            <a:r>
              <a:rPr lang="en-GB" dirty="0" err="1"/>
              <a:t>korregierte</a:t>
            </a:r>
            <a:r>
              <a:rPr lang="en-GB" dirty="0"/>
              <a:t> Text </a:t>
            </a:r>
            <a:r>
              <a:rPr lang="en-GB" dirty="0" err="1"/>
              <a:t>wird</a:t>
            </a:r>
            <a:r>
              <a:rPr lang="en-GB" dirty="0"/>
              <a:t> </a:t>
            </a:r>
            <a:r>
              <a:rPr lang="en-GB" dirty="0" err="1"/>
              <a:t>dann</a:t>
            </a:r>
            <a:r>
              <a:rPr lang="en-GB" dirty="0"/>
              <a:t> </a:t>
            </a:r>
            <a:r>
              <a:rPr lang="en-GB" dirty="0" err="1"/>
              <a:t>weiterverwendet</a:t>
            </a:r>
            <a:r>
              <a:rPr lang="en-GB" dirty="0"/>
              <a:t>.</a:t>
            </a:r>
          </a:p>
          <a:p>
            <a:pPr marL="228600" indent="-228600">
              <a:buFontTx/>
              <a:buAutoNum type="arabicPeriod"/>
            </a:pPr>
            <a:endParaRPr lang="en-GB" dirty="0"/>
          </a:p>
          <a:p>
            <a:pPr marL="0" indent="0">
              <a:buFontTx/>
              <a:buNone/>
            </a:pPr>
            <a:r>
              <a:rPr lang="en-GB" dirty="0"/>
              <a:t>Die 5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aufgezeigten</a:t>
            </a:r>
            <a:r>
              <a:rPr lang="en-GB" dirty="0"/>
              <a:t> </a:t>
            </a:r>
            <a:r>
              <a:rPr lang="en-GB" dirty="0" err="1"/>
              <a:t>Schritte</a:t>
            </a:r>
            <a:r>
              <a:rPr lang="en-GB" dirty="0"/>
              <a:t> </a:t>
            </a:r>
            <a:r>
              <a:rPr lang="en-GB" dirty="0" err="1"/>
              <a:t>stellen</a:t>
            </a:r>
            <a:r>
              <a:rPr lang="en-GB" dirty="0"/>
              <a:t> eine von </a:t>
            </a:r>
            <a:r>
              <a:rPr lang="en-GB" dirty="0" err="1"/>
              <a:t>vielen</a:t>
            </a:r>
            <a:r>
              <a:rPr lang="en-GB" dirty="0"/>
              <a:t> </a:t>
            </a:r>
            <a:r>
              <a:rPr lang="en-GB" dirty="0" err="1"/>
              <a:t>verschiedenen</a:t>
            </a:r>
            <a:r>
              <a:rPr lang="en-GB" dirty="0"/>
              <a:t> </a:t>
            </a:r>
            <a:r>
              <a:rPr lang="en-GB" dirty="0" err="1"/>
              <a:t>Vorgehensweisen</a:t>
            </a:r>
            <a:r>
              <a:rPr lang="en-GB" dirty="0"/>
              <a:t> </a:t>
            </a:r>
            <a:r>
              <a:rPr lang="en-GB" dirty="0" err="1"/>
              <a:t>dar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14DBC5CC-54D7-4FDA-9C5E-6B3403E5AEA6}" type="datetime1">
              <a:rPr lang="de-DE" smtClean="0"/>
              <a:t>07.07.2022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7109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de-DE" sz="4800"/>
              <a:t>3DFloat</a:t>
            </a:r>
          </a:p>
        </p:txBody>
      </p: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nhalt 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de-DE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de-DE"/>
              <a:t>Mastertitelformat bearbeiten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7" name="Inhaltsplatzhalt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de-DE" sz="2000" b="0" cap="all" spc="200" baseline="0" dirty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dirty="0"/>
              <a:t>Zum Bearbeiten klicken</a:t>
            </a:r>
          </a:p>
        </p:txBody>
      </p:sp>
      <p:sp>
        <p:nvSpPr>
          <p:cNvPr id="23" name="Inhaltsplatzhalt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 marL="0" indent="0">
              <a:buNone/>
              <a:defRPr lang="de-DE" sz="2000" b="0" cap="all" spc="200" baseline="0" dirty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 dirty="0"/>
              <a:t>Zum Bearbeiten klicken</a:t>
            </a:r>
          </a:p>
        </p:txBody>
      </p:sp>
      <p:sp>
        <p:nvSpPr>
          <p:cNvPr id="21" name="Inhaltsplatzhalt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Ab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el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1" name="Untertitel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de-DE">
                <a:solidFill>
                  <a:schemeClr val="tx1">
                    <a:alpha val="60000"/>
                  </a:schemeClr>
                </a:solidFill>
              </a:rPr>
              <a:t>Master-Untertitelformat bearbeiten</a:t>
            </a:r>
            <a:endParaRPr lang="de-DE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Bildplatzhalt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2" name="Bildplatzhalt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lips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de-DE"/>
              <a:t>Titel durch Klicken hinzufügen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de-DE" sz="1600"/>
              <a:t>Klicken Sie, um Text hinzuzufügen.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infüh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8" name="Bildplatzhalt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9" name="Bildplatzhalt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0" name="Bildplatzhalt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Inhaltsplatzhalt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bschnittsumbruch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de-DE">
                <a:solidFill>
                  <a:schemeClr val="tx1">
                    <a:alpha val="60000"/>
                  </a:schemeClr>
                </a:solidFill>
              </a:rPr>
              <a:t>Master-Untertitelformat bearbeiten</a:t>
            </a:r>
            <a:endParaRPr lang="de-DE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bschnittsumbruch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16" name="Untertitel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de-DE">
                <a:solidFill>
                  <a:schemeClr val="tx1">
                    <a:alpha val="60000"/>
                  </a:schemeClr>
                </a:solidFill>
              </a:rPr>
              <a:t>Master-Untertitelformat bearbeiten</a:t>
            </a:r>
            <a:endParaRPr lang="de-DE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Diagrammtabelle (Time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de-DE" dirty="0"/>
            </a:lvl1pPr>
          </a:lstStyle>
          <a:p>
            <a:pPr lvl="0" rtl="0">
              <a:lnSpc>
                <a:spcPct val="100000"/>
              </a:lnSpc>
            </a:pPr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de-DE"/>
              <a:t>Mastertitelformat bearbeiten</a:t>
            </a: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ihand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0" name="Freihand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11" name="Freihand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12" name="Ellips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7" name="Inhaltsplatzhalt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40" name="Titel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de-DE"/>
              <a:t>Team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ihandform: Form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53" name="Freihandform: Form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de-DE"/>
            </a:p>
          </p:txBody>
        </p:sp>
      </p:grpSp>
      <p:sp>
        <p:nvSpPr>
          <p:cNvPr id="56" name="Bildplatzhalt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57" name="Bildplatzhalt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58" name="Bildplatzhalt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9" name="Bildplatzhalt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de-DE"/>
              <a:t>Bild durch Klicken auf Symbol hinzufügen</a:t>
            </a:r>
          </a:p>
        </p:txBody>
      </p:sp>
      <p:sp>
        <p:nvSpPr>
          <p:cNvPr id="63" name="Textplatzhalt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1" name="Textplatzhalt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65" name="Textplatzhalt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4" name="Textplatzhalt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67" name="Textplatzhalt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6" name="Textplatzhalt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69" name="Textplatzhalt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68" name="Textplatzhalt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Inhalt 2 Spalte (Vergleichsfol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de-DE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de-DE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Dienstag, 2. Februar 20XX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de-DE"/>
              <a:t>Beispiel für einen Fußzeilentext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de-DE" smtClean="0"/>
              <a:pPr rtl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onos.de/digitalguide/hosting/hosting-technik/indexierungsmanagement-mit-der-robotstxt/" TargetMode="External"/><Relationship Id="rId7" Type="http://schemas.openxmlformats.org/officeDocument/2006/relationships/hyperlink" Target="https://wiki.dnb.de/download/attachments/83790570/WebHarvesting%20vs%20Urherberrecht.pdf?version=1&amp;modificationDate=1382345111000&amp;api=v2" TargetMode="External"/><Relationship Id="rId2" Type="http://schemas.openxmlformats.org/officeDocument/2006/relationships/hyperlink" Target="https://www.ionos.de/digitalguide/websites/web-entwicklung/was-ist-web-scraping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forschung-und-lehre.de/recht/grenzen-des-web-scrapings-2421" TargetMode="External"/><Relationship Id="rId5" Type="http://schemas.openxmlformats.org/officeDocument/2006/relationships/hyperlink" Target="https://de.ryte.com/wiki/Robots.txt" TargetMode="External"/><Relationship Id="rId4" Type="http://schemas.openxmlformats.org/officeDocument/2006/relationships/hyperlink" Target="https://developers.google.com/search/docs/advanced/robots/intro?hl=d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8514" y="2446808"/>
            <a:ext cx="4089585" cy="3254003"/>
          </a:xfrm>
        </p:spPr>
        <p:txBody>
          <a:bodyPr rtlCol="0" anchor="b" anchorCtr="0">
            <a:normAutofit fontScale="90000"/>
          </a:bodyPr>
          <a:lstStyle/>
          <a:p>
            <a:r>
              <a:rPr lang="de-DE" sz="3600" b="1" dirty="0">
                <a:latin typeface="Calibri" panose="020F0502020204030204" pitchFamily="34" charset="0"/>
                <a:cs typeface="Calibri" panose="020F0502020204030204" pitchFamily="34" charset="0"/>
              </a:rPr>
              <a:t>Information Gathering</a:t>
            </a:r>
            <a:br>
              <a:rPr lang="de-DE" sz="3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800" dirty="0">
                <a:latin typeface="Calibri" panose="020F0502020204030204" pitchFamily="34" charset="0"/>
                <a:cs typeface="Calibri" panose="020F0502020204030204" pitchFamily="34" charset="0"/>
              </a:rPr>
              <a:t>Mit Web-Harvesting und NLP</a:t>
            </a:r>
            <a:br>
              <a:rPr lang="de-DE" sz="3600" dirty="0"/>
            </a:br>
            <a:br>
              <a:rPr lang="de-DE" sz="3600" dirty="0"/>
            </a:br>
            <a:br>
              <a:rPr lang="de-DE" sz="3600" dirty="0"/>
            </a:b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Alexander Beutler, </a:t>
            </a:r>
            <a:b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Oliver Wieder, </a:t>
            </a:r>
            <a:b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Marvin Vielmeyer, </a:t>
            </a:r>
            <a:b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Marius Kiskemper, </a:t>
            </a:r>
            <a:b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1600" dirty="0">
                <a:latin typeface="Calibri" panose="020F0502020204030204" pitchFamily="34" charset="0"/>
                <a:cs typeface="Calibri" panose="020F0502020204030204" pitchFamily="34" charset="0"/>
              </a:rPr>
              <a:t>Fabian Creutz</a:t>
            </a:r>
            <a:br>
              <a:rPr lang="de-DE" sz="3600" dirty="0"/>
            </a:br>
            <a:endParaRPr lang="de-DE" sz="3600" dirty="0"/>
          </a:p>
        </p:txBody>
      </p:sp>
      <p:pic>
        <p:nvPicPr>
          <p:cNvPr id="14" name="Bildplatzhalter 13" descr="Datenpunkte Digitaler Hintergr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10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DE7D918-E872-C588-9247-3F3B7CB745D1}"/>
              </a:ext>
            </a:extLst>
          </p:cNvPr>
          <p:cNvSpPr txBox="1"/>
          <p:nvPr/>
        </p:nvSpPr>
        <p:spPr>
          <a:xfrm>
            <a:off x="132289" y="196900"/>
            <a:ext cx="60949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>
                <a:latin typeface="Calibri" panose="020F0502020204030204" pitchFamily="34" charset="0"/>
                <a:cs typeface="Calibri" panose="020F0502020204030204" pitchFamily="34" charset="0"/>
              </a:rPr>
              <a:t>3. Beispiel</a:t>
            </a:r>
            <a:endParaRPr lang="en-GB" sz="40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BCC43F6-37BA-D84E-2FAF-D5CF3276CB1A}"/>
              </a:ext>
            </a:extLst>
          </p:cNvPr>
          <p:cNvSpPr txBox="1"/>
          <p:nvPr/>
        </p:nvSpPr>
        <p:spPr>
          <a:xfrm>
            <a:off x="550863" y="1275907"/>
            <a:ext cx="106345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/>
              <a:t>Codecept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/>
              <a:t>Opensource</a:t>
            </a:r>
            <a:r>
              <a:rPr lang="de-DE" sz="2000" dirty="0"/>
              <a:t> (MIT </a:t>
            </a:r>
            <a:r>
              <a:rPr lang="de-DE" sz="2000" dirty="0" err="1"/>
              <a:t>licensed</a:t>
            </a:r>
            <a:r>
              <a:rPr lang="de-DE" sz="2000" dirty="0"/>
              <a:t>) </a:t>
            </a:r>
            <a:r>
              <a:rPr lang="de-DE" sz="2000" dirty="0" err="1"/>
              <a:t>testing</a:t>
            </a:r>
            <a:r>
              <a:rPr lang="de-DE" sz="2000" dirty="0"/>
              <a:t> </a:t>
            </a:r>
            <a:r>
              <a:rPr lang="de-DE" sz="2000" dirty="0" err="1"/>
              <a:t>framework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Java </a:t>
            </a:r>
            <a:r>
              <a:rPr lang="de-DE" sz="2000" dirty="0" err="1"/>
              <a:t>Script</a:t>
            </a:r>
            <a:r>
              <a:rPr lang="de-DE" sz="2000" dirty="0"/>
              <a:t> and </a:t>
            </a:r>
            <a:r>
              <a:rPr lang="de-DE" sz="2000" dirty="0" err="1"/>
              <a:t>NodeJS</a:t>
            </a:r>
            <a:r>
              <a:rPr lang="de-DE" sz="2000" dirty="0"/>
              <a:t> </a:t>
            </a:r>
            <a:r>
              <a:rPr lang="de-DE" sz="2000" dirty="0" err="1"/>
              <a:t>based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Scenario </a:t>
            </a:r>
            <a:r>
              <a:rPr lang="de-DE" sz="2000" dirty="0" err="1"/>
              <a:t>driven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Parallel and Multi-Session </a:t>
            </a:r>
            <a:r>
              <a:rPr lang="de-DE" sz="2000" dirty="0" err="1"/>
              <a:t>Testing</a:t>
            </a:r>
            <a:endParaRPr lang="de-DE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Intuitive </a:t>
            </a:r>
            <a:r>
              <a:rPr lang="de-DE" sz="2000" dirty="0" err="1"/>
              <a:t>programming</a:t>
            </a:r>
            <a:r>
              <a:rPr lang="de-DE" sz="2000" dirty="0"/>
              <a:t>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96DF7EA-1AE5-88F0-D253-7D646B47A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39" y="3247465"/>
            <a:ext cx="4161497" cy="240187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3295422-8322-3958-9B27-D86E58B9E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737" y="3690836"/>
            <a:ext cx="6222400" cy="138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99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de-DE"/>
              <a:t>Dienstag, 2. Februar 20XX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rtlCol="0"/>
          <a:lstStyle/>
          <a:p>
            <a:pPr rtl="0"/>
            <a:r>
              <a:rPr lang="de-DE"/>
              <a:t>Beispiel für einen Fußzeilentext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11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DE7D918-E872-C588-9247-3F3B7CB745D1}"/>
              </a:ext>
            </a:extLst>
          </p:cNvPr>
          <p:cNvSpPr txBox="1"/>
          <p:nvPr/>
        </p:nvSpPr>
        <p:spPr>
          <a:xfrm>
            <a:off x="132289" y="196900"/>
            <a:ext cx="60949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>
                <a:latin typeface="Calibri" panose="020F0502020204030204" pitchFamily="34" charset="0"/>
                <a:cs typeface="Calibri" panose="020F0502020204030204" pitchFamily="34" charset="0"/>
              </a:rPr>
              <a:t>3. Beispiel Video</a:t>
            </a:r>
            <a:endParaRPr lang="en-GB" sz="4000" dirty="0"/>
          </a:p>
        </p:txBody>
      </p:sp>
      <p:pic>
        <p:nvPicPr>
          <p:cNvPr id="2" name="2022-06-20 10-22-55">
            <a:hlinkClick r:id="" action="ppaction://media"/>
            <a:extLst>
              <a:ext uri="{FF2B5EF4-FFF2-40B4-BE49-F238E27FC236}">
                <a16:creationId xmlns:a16="http://schemas.microsoft.com/office/drawing/2014/main" id="{BCFB1E0D-1728-33EC-F86F-7CB77333D5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5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6570" y="272973"/>
            <a:ext cx="5009184" cy="555740"/>
          </a:xfrm>
        </p:spPr>
        <p:txBody>
          <a:bodyPr rtlCol="0"/>
          <a:lstStyle/>
          <a:p>
            <a:pPr marL="228600" indent="-228600" rtl="0">
              <a:buAutoNum type="alphaLcParenR"/>
            </a:pPr>
            <a:r>
              <a:rPr lang="de-DE" sz="1600" b="1" dirty="0">
                <a:solidFill>
                  <a:schemeClr val="tx1">
                    <a:alpha val="80000"/>
                  </a:schemeClr>
                </a:solidFill>
              </a:rPr>
              <a:t>Informationsgewinnung aus Bildern (OCR)</a:t>
            </a:r>
          </a:p>
          <a:p>
            <a:pPr marL="228600" indent="-228600" rtl="0">
              <a:buAutoNum type="alphaLcParenR"/>
            </a:pPr>
            <a:r>
              <a:rPr lang="de-DE" sz="1600" dirty="0"/>
              <a:t>Verarbeitung der Informationen (NLP)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12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DE7D918-E872-C588-9247-3F3B7CB745D1}"/>
              </a:ext>
            </a:extLst>
          </p:cNvPr>
          <p:cNvSpPr txBox="1"/>
          <p:nvPr/>
        </p:nvSpPr>
        <p:spPr>
          <a:xfrm>
            <a:off x="132289" y="196900"/>
            <a:ext cx="60949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>
                <a:latin typeface="Calibri" panose="020F0502020204030204" pitchFamily="34" charset="0"/>
                <a:cs typeface="Calibri" panose="020F0502020204030204" pitchFamily="34" charset="0"/>
              </a:rPr>
              <a:t>4. Data Processing/ NLP</a:t>
            </a:r>
            <a:endParaRPr lang="en-GB" sz="4000" dirty="0"/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BB71DC71-AB50-3280-B361-8DE07887F4DE}"/>
              </a:ext>
            </a:extLst>
          </p:cNvPr>
          <p:cNvSpPr/>
          <p:nvPr/>
        </p:nvSpPr>
        <p:spPr>
          <a:xfrm>
            <a:off x="1612057" y="1885359"/>
            <a:ext cx="491885" cy="4099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DB477F5-FC0A-0BE9-3CB5-768FE470A44A}"/>
              </a:ext>
            </a:extLst>
          </p:cNvPr>
          <p:cNvSpPr/>
          <p:nvPr/>
        </p:nvSpPr>
        <p:spPr>
          <a:xfrm>
            <a:off x="905763" y="2030401"/>
            <a:ext cx="1891862" cy="472966"/>
          </a:xfrm>
          <a:prstGeom prst="rect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Preprocessing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3E12D06-A764-EE9D-445F-BABC9B388320}"/>
              </a:ext>
            </a:extLst>
          </p:cNvPr>
          <p:cNvSpPr/>
          <p:nvPr/>
        </p:nvSpPr>
        <p:spPr>
          <a:xfrm>
            <a:off x="905763" y="2769278"/>
            <a:ext cx="1891862" cy="47296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Layout-Analyse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AF22479-F18D-0871-9B17-F8B1F634DAA8}"/>
              </a:ext>
            </a:extLst>
          </p:cNvPr>
          <p:cNvSpPr/>
          <p:nvPr/>
        </p:nvSpPr>
        <p:spPr>
          <a:xfrm>
            <a:off x="905763" y="3467167"/>
            <a:ext cx="1891862" cy="61275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Character Segmentation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4143C50-5809-BE13-9096-94CF3395E8A2}"/>
              </a:ext>
            </a:extLst>
          </p:cNvPr>
          <p:cNvSpPr/>
          <p:nvPr/>
        </p:nvSpPr>
        <p:spPr>
          <a:xfrm>
            <a:off x="905763" y="4304842"/>
            <a:ext cx="1891862" cy="61275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Character Recognition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0855AFB-3C2A-B9DD-0723-4B5CA14E82CA}"/>
              </a:ext>
            </a:extLst>
          </p:cNvPr>
          <p:cNvSpPr/>
          <p:nvPr/>
        </p:nvSpPr>
        <p:spPr>
          <a:xfrm>
            <a:off x="905763" y="5142517"/>
            <a:ext cx="1891862" cy="47296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Postprocessing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2" name="Grafik 21" descr="Bilder mit einfarbiger Füllung">
            <a:extLst>
              <a:ext uri="{FF2B5EF4-FFF2-40B4-BE49-F238E27FC236}">
                <a16:creationId xmlns:a16="http://schemas.microsoft.com/office/drawing/2014/main" id="{A112785B-A091-A454-9707-83A04AC5F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1189" y="1162744"/>
            <a:ext cx="721010" cy="72101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B0885EF3-845A-D346-759C-FB8644F1F7AD}"/>
              </a:ext>
            </a:extLst>
          </p:cNvPr>
          <p:cNvSpPr txBox="1"/>
          <p:nvPr/>
        </p:nvSpPr>
        <p:spPr>
          <a:xfrm>
            <a:off x="456077" y="6065639"/>
            <a:ext cx="2791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Am 24.06. in Heidelberg</a:t>
            </a:r>
            <a:endParaRPr lang="en-GB" b="1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4C5AC97-2693-FDF5-FE4E-19EADDC720B7}"/>
              </a:ext>
            </a:extLst>
          </p:cNvPr>
          <p:cNvSpPr txBox="1"/>
          <p:nvPr/>
        </p:nvSpPr>
        <p:spPr>
          <a:xfrm>
            <a:off x="3560630" y="2670626"/>
            <a:ext cx="37021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de-DE" sz="2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Binarization</a:t>
            </a:r>
          </a:p>
          <a:p>
            <a:endParaRPr lang="de-DE" sz="2000" b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b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b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b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de-DE" sz="2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Noise Removal </a:t>
            </a:r>
          </a:p>
        </p:txBody>
      </p:sp>
      <p:pic>
        <p:nvPicPr>
          <p:cNvPr id="1026" name="Picture 2" descr="A new binarization method for degraded document images | SpringerLink">
            <a:extLst>
              <a:ext uri="{FF2B5EF4-FFF2-40B4-BE49-F238E27FC236}">
                <a16:creationId xmlns:a16="http://schemas.microsoft.com/office/drawing/2014/main" id="{09AF5EC6-AB6A-4F41-5303-1E650058C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70" b="74039"/>
          <a:stretch/>
        </p:blipFill>
        <p:spPr bwMode="auto">
          <a:xfrm>
            <a:off x="6797039" y="2266884"/>
            <a:ext cx="2135505" cy="121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new binarization method for degraded document images | SpringerLink">
            <a:extLst>
              <a:ext uri="{FF2B5EF4-FFF2-40B4-BE49-F238E27FC236}">
                <a16:creationId xmlns:a16="http://schemas.microsoft.com/office/drawing/2014/main" id="{91955123-94E2-0647-02A0-6FD341F875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0" r="34710" b="74039"/>
          <a:stretch/>
        </p:blipFill>
        <p:spPr bwMode="auto">
          <a:xfrm>
            <a:off x="9466198" y="2266884"/>
            <a:ext cx="2135506" cy="1216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CB2C1F1-CC71-D71A-73ED-A092FCC5B4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7039" y="4079918"/>
            <a:ext cx="2457450" cy="77152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CC94FDF-05DA-6970-BEA3-4B40B659AF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6198" y="4079918"/>
            <a:ext cx="24288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36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6570" y="272973"/>
            <a:ext cx="5009184" cy="555740"/>
          </a:xfrm>
        </p:spPr>
        <p:txBody>
          <a:bodyPr rtlCol="0"/>
          <a:lstStyle/>
          <a:p>
            <a:pPr marL="228600" indent="-228600" rtl="0">
              <a:buAutoNum type="alphaLcParenR"/>
            </a:pPr>
            <a:r>
              <a:rPr lang="de-DE" sz="1600" b="1" dirty="0">
                <a:solidFill>
                  <a:schemeClr val="tx1">
                    <a:alpha val="80000"/>
                  </a:schemeClr>
                </a:solidFill>
              </a:rPr>
              <a:t>Informationsgewinnung aus Bildern (OCR)</a:t>
            </a:r>
          </a:p>
          <a:p>
            <a:pPr marL="228600" indent="-228600" rtl="0">
              <a:buAutoNum type="alphaLcParenR"/>
            </a:pPr>
            <a:r>
              <a:rPr lang="de-DE" sz="1600" dirty="0"/>
              <a:t>Verarbeitung der Informationen (NLP)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13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DE7D918-E872-C588-9247-3F3B7CB745D1}"/>
              </a:ext>
            </a:extLst>
          </p:cNvPr>
          <p:cNvSpPr txBox="1"/>
          <p:nvPr/>
        </p:nvSpPr>
        <p:spPr>
          <a:xfrm>
            <a:off x="132289" y="196900"/>
            <a:ext cx="60949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>
                <a:latin typeface="Calibri" panose="020F0502020204030204" pitchFamily="34" charset="0"/>
                <a:cs typeface="Calibri" panose="020F0502020204030204" pitchFamily="34" charset="0"/>
              </a:rPr>
              <a:t>4. Data Processing/ NLP</a:t>
            </a:r>
            <a:endParaRPr lang="en-GB" sz="4000" dirty="0"/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BB71DC71-AB50-3280-B361-8DE07887F4DE}"/>
              </a:ext>
            </a:extLst>
          </p:cNvPr>
          <p:cNvSpPr/>
          <p:nvPr/>
        </p:nvSpPr>
        <p:spPr>
          <a:xfrm>
            <a:off x="1612057" y="1885359"/>
            <a:ext cx="491885" cy="4099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DB477F5-FC0A-0BE9-3CB5-768FE470A44A}"/>
              </a:ext>
            </a:extLst>
          </p:cNvPr>
          <p:cNvSpPr/>
          <p:nvPr/>
        </p:nvSpPr>
        <p:spPr>
          <a:xfrm>
            <a:off x="905763" y="2030401"/>
            <a:ext cx="1891862" cy="472966"/>
          </a:xfrm>
          <a:prstGeom prst="rect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Preprocessing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3E12D06-A764-EE9D-445F-BABC9B388320}"/>
              </a:ext>
            </a:extLst>
          </p:cNvPr>
          <p:cNvSpPr/>
          <p:nvPr/>
        </p:nvSpPr>
        <p:spPr>
          <a:xfrm>
            <a:off x="905763" y="2769278"/>
            <a:ext cx="1891862" cy="472966"/>
          </a:xfrm>
          <a:prstGeom prst="rect">
            <a:avLst/>
          </a:prstGeom>
          <a:solidFill>
            <a:schemeClr val="accent5"/>
          </a:solidFill>
          <a:ln w="7620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Layout-Analyse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AF22479-F18D-0871-9B17-F8B1F634DAA8}"/>
              </a:ext>
            </a:extLst>
          </p:cNvPr>
          <p:cNvSpPr/>
          <p:nvPr/>
        </p:nvSpPr>
        <p:spPr>
          <a:xfrm>
            <a:off x="905763" y="3467167"/>
            <a:ext cx="1891862" cy="61275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Character Segmentation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4143C50-5809-BE13-9096-94CF3395E8A2}"/>
              </a:ext>
            </a:extLst>
          </p:cNvPr>
          <p:cNvSpPr/>
          <p:nvPr/>
        </p:nvSpPr>
        <p:spPr>
          <a:xfrm>
            <a:off x="905763" y="4304842"/>
            <a:ext cx="1891862" cy="61275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Character Recognition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0855AFB-3C2A-B9DD-0723-4B5CA14E82CA}"/>
              </a:ext>
            </a:extLst>
          </p:cNvPr>
          <p:cNvSpPr/>
          <p:nvPr/>
        </p:nvSpPr>
        <p:spPr>
          <a:xfrm>
            <a:off x="905763" y="5142517"/>
            <a:ext cx="1891862" cy="47296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Postprocessing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2" name="Grafik 21" descr="Bilder mit einfarbiger Füllung">
            <a:extLst>
              <a:ext uri="{FF2B5EF4-FFF2-40B4-BE49-F238E27FC236}">
                <a16:creationId xmlns:a16="http://schemas.microsoft.com/office/drawing/2014/main" id="{A112785B-A091-A454-9707-83A04AC5F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1189" y="1162744"/>
            <a:ext cx="721010" cy="72101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B0885EF3-845A-D346-759C-FB8644F1F7AD}"/>
              </a:ext>
            </a:extLst>
          </p:cNvPr>
          <p:cNvSpPr txBox="1"/>
          <p:nvPr/>
        </p:nvSpPr>
        <p:spPr>
          <a:xfrm>
            <a:off x="456077" y="6065639"/>
            <a:ext cx="2791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Am 24.06. in Heidelberg</a:t>
            </a:r>
            <a:endParaRPr lang="en-GB" b="1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38BD752-B6A0-F776-6BBA-ED904FB6E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7987" y="2124595"/>
            <a:ext cx="6562090" cy="319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4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6570" y="272973"/>
            <a:ext cx="5009184" cy="555740"/>
          </a:xfrm>
        </p:spPr>
        <p:txBody>
          <a:bodyPr rtlCol="0"/>
          <a:lstStyle/>
          <a:p>
            <a:pPr marL="228600" indent="-228600" rtl="0">
              <a:buAutoNum type="alphaLcParenR"/>
            </a:pPr>
            <a:r>
              <a:rPr lang="de-DE" sz="1600" b="1" dirty="0">
                <a:solidFill>
                  <a:schemeClr val="tx1">
                    <a:alpha val="80000"/>
                  </a:schemeClr>
                </a:solidFill>
              </a:rPr>
              <a:t>Informationsgewinnung aus Bildern (OCR)</a:t>
            </a:r>
          </a:p>
          <a:p>
            <a:pPr marL="228600" indent="-228600" rtl="0">
              <a:buAutoNum type="alphaLcParenR"/>
            </a:pPr>
            <a:r>
              <a:rPr lang="de-DE" sz="1600" dirty="0"/>
              <a:t>Verarbeitung der Informationen (NLP)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14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DE7D918-E872-C588-9247-3F3B7CB745D1}"/>
              </a:ext>
            </a:extLst>
          </p:cNvPr>
          <p:cNvSpPr txBox="1"/>
          <p:nvPr/>
        </p:nvSpPr>
        <p:spPr>
          <a:xfrm>
            <a:off x="132289" y="196900"/>
            <a:ext cx="60949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>
                <a:latin typeface="Calibri" panose="020F0502020204030204" pitchFamily="34" charset="0"/>
                <a:cs typeface="Calibri" panose="020F0502020204030204" pitchFamily="34" charset="0"/>
              </a:rPr>
              <a:t>4. Data Processing/ NLP</a:t>
            </a:r>
            <a:endParaRPr lang="en-GB" sz="4000" dirty="0"/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BB71DC71-AB50-3280-B361-8DE07887F4DE}"/>
              </a:ext>
            </a:extLst>
          </p:cNvPr>
          <p:cNvSpPr/>
          <p:nvPr/>
        </p:nvSpPr>
        <p:spPr>
          <a:xfrm>
            <a:off x="1612057" y="1885359"/>
            <a:ext cx="491885" cy="4099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DB477F5-FC0A-0BE9-3CB5-768FE470A44A}"/>
              </a:ext>
            </a:extLst>
          </p:cNvPr>
          <p:cNvSpPr/>
          <p:nvPr/>
        </p:nvSpPr>
        <p:spPr>
          <a:xfrm>
            <a:off x="905763" y="2030401"/>
            <a:ext cx="1891862" cy="472966"/>
          </a:xfrm>
          <a:prstGeom prst="rect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Preprocessing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3E12D06-A764-EE9D-445F-BABC9B388320}"/>
              </a:ext>
            </a:extLst>
          </p:cNvPr>
          <p:cNvSpPr/>
          <p:nvPr/>
        </p:nvSpPr>
        <p:spPr>
          <a:xfrm>
            <a:off x="905763" y="2769278"/>
            <a:ext cx="1891862" cy="47296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Layout-Analyse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AF22479-F18D-0871-9B17-F8B1F634DAA8}"/>
              </a:ext>
            </a:extLst>
          </p:cNvPr>
          <p:cNvSpPr/>
          <p:nvPr/>
        </p:nvSpPr>
        <p:spPr>
          <a:xfrm>
            <a:off x="905763" y="3467167"/>
            <a:ext cx="1891862" cy="612751"/>
          </a:xfrm>
          <a:prstGeom prst="rect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Character Segmentation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4143C50-5809-BE13-9096-94CF3395E8A2}"/>
              </a:ext>
            </a:extLst>
          </p:cNvPr>
          <p:cNvSpPr/>
          <p:nvPr/>
        </p:nvSpPr>
        <p:spPr>
          <a:xfrm>
            <a:off x="905763" y="4304842"/>
            <a:ext cx="1891862" cy="612751"/>
          </a:xfrm>
          <a:prstGeom prst="rect">
            <a:avLst/>
          </a:prstGeom>
          <a:solidFill>
            <a:schemeClr val="accent5"/>
          </a:solidFill>
          <a:ln w="7620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Character Recognition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0855AFB-3C2A-B9DD-0723-4B5CA14E82CA}"/>
              </a:ext>
            </a:extLst>
          </p:cNvPr>
          <p:cNvSpPr/>
          <p:nvPr/>
        </p:nvSpPr>
        <p:spPr>
          <a:xfrm>
            <a:off x="905763" y="5142517"/>
            <a:ext cx="1891862" cy="47296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Postprocessing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2" name="Grafik 21" descr="Bilder mit einfarbiger Füllung">
            <a:extLst>
              <a:ext uri="{FF2B5EF4-FFF2-40B4-BE49-F238E27FC236}">
                <a16:creationId xmlns:a16="http://schemas.microsoft.com/office/drawing/2014/main" id="{A112785B-A091-A454-9707-83A04AC5F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1189" y="1162744"/>
            <a:ext cx="721010" cy="72101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B0885EF3-845A-D346-759C-FB8644F1F7AD}"/>
              </a:ext>
            </a:extLst>
          </p:cNvPr>
          <p:cNvSpPr txBox="1"/>
          <p:nvPr/>
        </p:nvSpPr>
        <p:spPr>
          <a:xfrm>
            <a:off x="456077" y="6065639"/>
            <a:ext cx="2791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Am 24.06. in Heidelberg</a:t>
            </a:r>
            <a:endParaRPr lang="en-GB" b="1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4789ECE-AAE4-44A3-AEA1-7F2EAC2DB76E}"/>
              </a:ext>
            </a:extLst>
          </p:cNvPr>
          <p:cNvGrpSpPr/>
          <p:nvPr/>
        </p:nvGrpSpPr>
        <p:grpSpPr>
          <a:xfrm>
            <a:off x="4347297" y="2105025"/>
            <a:ext cx="5962650" cy="3960614"/>
            <a:chOff x="4347297" y="2105025"/>
            <a:chExt cx="5962650" cy="3960614"/>
          </a:xfrm>
        </p:grpSpPr>
        <p:pic>
          <p:nvPicPr>
            <p:cNvPr id="1034" name="Picture 10" descr="Bild">
              <a:extLst>
                <a:ext uri="{FF2B5EF4-FFF2-40B4-BE49-F238E27FC236}">
                  <a16:creationId xmlns:a16="http://schemas.microsoft.com/office/drawing/2014/main" id="{ADE7CAC9-8027-417C-86F3-D82F52D302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2742" y="3708176"/>
              <a:ext cx="5106121" cy="2357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Bild">
              <a:extLst>
                <a:ext uri="{FF2B5EF4-FFF2-40B4-BE49-F238E27FC236}">
                  <a16:creationId xmlns:a16="http://schemas.microsoft.com/office/drawing/2014/main" id="{F9DC4FB6-A115-4918-9465-4A211C3C62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7297" y="2105025"/>
              <a:ext cx="5962650" cy="1323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4620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6570" y="272973"/>
            <a:ext cx="5009184" cy="555740"/>
          </a:xfrm>
        </p:spPr>
        <p:txBody>
          <a:bodyPr rtlCol="0"/>
          <a:lstStyle/>
          <a:p>
            <a:pPr marL="228600" indent="-228600" rtl="0">
              <a:buAutoNum type="alphaLcParenR"/>
            </a:pPr>
            <a:r>
              <a:rPr lang="de-DE" sz="1600" b="1" dirty="0">
                <a:solidFill>
                  <a:schemeClr val="tx1">
                    <a:alpha val="80000"/>
                  </a:schemeClr>
                </a:solidFill>
              </a:rPr>
              <a:t>Informationsgewinnung aus Bildern (OCR)</a:t>
            </a:r>
          </a:p>
          <a:p>
            <a:pPr marL="228600" indent="-228600" rtl="0">
              <a:buAutoNum type="alphaLcParenR"/>
            </a:pPr>
            <a:r>
              <a:rPr lang="de-DE" sz="1600" dirty="0"/>
              <a:t>Verarbeitung der Informationen (NLP)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15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DE7D918-E872-C588-9247-3F3B7CB745D1}"/>
              </a:ext>
            </a:extLst>
          </p:cNvPr>
          <p:cNvSpPr txBox="1"/>
          <p:nvPr/>
        </p:nvSpPr>
        <p:spPr>
          <a:xfrm>
            <a:off x="132289" y="196900"/>
            <a:ext cx="60949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>
                <a:latin typeface="Calibri" panose="020F0502020204030204" pitchFamily="34" charset="0"/>
                <a:cs typeface="Calibri" panose="020F0502020204030204" pitchFamily="34" charset="0"/>
              </a:rPr>
              <a:t>4. Data Processing/ NLP</a:t>
            </a:r>
            <a:endParaRPr lang="en-GB" sz="4000" dirty="0"/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BB71DC71-AB50-3280-B361-8DE07887F4DE}"/>
              </a:ext>
            </a:extLst>
          </p:cNvPr>
          <p:cNvSpPr/>
          <p:nvPr/>
        </p:nvSpPr>
        <p:spPr>
          <a:xfrm>
            <a:off x="1612057" y="1885359"/>
            <a:ext cx="491885" cy="40990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DB477F5-FC0A-0BE9-3CB5-768FE470A44A}"/>
              </a:ext>
            </a:extLst>
          </p:cNvPr>
          <p:cNvSpPr/>
          <p:nvPr/>
        </p:nvSpPr>
        <p:spPr>
          <a:xfrm>
            <a:off x="905763" y="2030401"/>
            <a:ext cx="1891862" cy="472966"/>
          </a:xfrm>
          <a:prstGeom prst="rect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Preprocessing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03E12D06-A764-EE9D-445F-BABC9B388320}"/>
              </a:ext>
            </a:extLst>
          </p:cNvPr>
          <p:cNvSpPr/>
          <p:nvPr/>
        </p:nvSpPr>
        <p:spPr>
          <a:xfrm>
            <a:off x="905763" y="2769278"/>
            <a:ext cx="1891862" cy="47296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Layout-Analyse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AF22479-F18D-0871-9B17-F8B1F634DAA8}"/>
              </a:ext>
            </a:extLst>
          </p:cNvPr>
          <p:cNvSpPr/>
          <p:nvPr/>
        </p:nvSpPr>
        <p:spPr>
          <a:xfrm>
            <a:off x="905763" y="3467167"/>
            <a:ext cx="1891862" cy="61275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Character Segmentation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B4143C50-5809-BE13-9096-94CF3395E8A2}"/>
              </a:ext>
            </a:extLst>
          </p:cNvPr>
          <p:cNvSpPr/>
          <p:nvPr/>
        </p:nvSpPr>
        <p:spPr>
          <a:xfrm>
            <a:off x="905763" y="4304842"/>
            <a:ext cx="1891862" cy="612751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Character Recognition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0855AFB-3C2A-B9DD-0723-4B5CA14E82CA}"/>
              </a:ext>
            </a:extLst>
          </p:cNvPr>
          <p:cNvSpPr/>
          <p:nvPr/>
        </p:nvSpPr>
        <p:spPr>
          <a:xfrm>
            <a:off x="905763" y="5142517"/>
            <a:ext cx="1891862" cy="472966"/>
          </a:xfrm>
          <a:prstGeom prst="rect">
            <a:avLst/>
          </a:prstGeom>
          <a:solidFill>
            <a:srgbClr val="FFC000"/>
          </a:solidFill>
          <a:ln w="76200"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Postprocessing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2" name="Grafik 21" descr="Bilder mit einfarbiger Füllung">
            <a:extLst>
              <a:ext uri="{FF2B5EF4-FFF2-40B4-BE49-F238E27FC236}">
                <a16:creationId xmlns:a16="http://schemas.microsoft.com/office/drawing/2014/main" id="{A112785B-A091-A454-9707-83A04AC5F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1189" y="1162744"/>
            <a:ext cx="721010" cy="72101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B0885EF3-845A-D346-759C-FB8644F1F7AD}"/>
              </a:ext>
            </a:extLst>
          </p:cNvPr>
          <p:cNvSpPr txBox="1"/>
          <p:nvPr/>
        </p:nvSpPr>
        <p:spPr>
          <a:xfrm>
            <a:off x="456077" y="6065639"/>
            <a:ext cx="2791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Am 24.06. in Heidelberg</a:t>
            </a:r>
            <a:endParaRPr lang="en-GB" b="1" dirty="0"/>
          </a:p>
        </p:txBody>
      </p:sp>
      <p:pic>
        <p:nvPicPr>
          <p:cNvPr id="2050" name="Picture 2" descr="Bild">
            <a:extLst>
              <a:ext uri="{FF2B5EF4-FFF2-40B4-BE49-F238E27FC236}">
                <a16:creationId xmlns:a16="http://schemas.microsoft.com/office/drawing/2014/main" id="{25A8434E-0E91-4465-92BE-6B3FFE6B3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79" y="2332648"/>
            <a:ext cx="5945964" cy="288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893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6570" y="272973"/>
            <a:ext cx="5009184" cy="555740"/>
          </a:xfrm>
        </p:spPr>
        <p:txBody>
          <a:bodyPr rtlCol="0"/>
          <a:lstStyle/>
          <a:p>
            <a:pPr marL="228600" indent="-228600" rtl="0">
              <a:buAutoNum type="alphaLcParenR"/>
            </a:pPr>
            <a:r>
              <a:rPr lang="de-DE" sz="1600" dirty="0">
                <a:solidFill>
                  <a:schemeClr val="tx1">
                    <a:lumMod val="75000"/>
                    <a:alpha val="80000"/>
                  </a:schemeClr>
                </a:solidFill>
              </a:rPr>
              <a:t>Informationsgewinnung aus Bildern (OCR)</a:t>
            </a:r>
          </a:p>
          <a:p>
            <a:pPr marL="228600" indent="-228600" rtl="0">
              <a:buAutoNum type="alphaLcParenR"/>
            </a:pPr>
            <a:r>
              <a:rPr lang="de-DE" sz="1600" b="1" dirty="0">
                <a:solidFill>
                  <a:schemeClr val="tx1">
                    <a:lumMod val="95000"/>
                    <a:alpha val="80000"/>
                  </a:schemeClr>
                </a:solidFill>
              </a:rPr>
              <a:t>Verarbeitung der Informationen (NLP)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16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DE7D918-E872-C588-9247-3F3B7CB745D1}"/>
              </a:ext>
            </a:extLst>
          </p:cNvPr>
          <p:cNvSpPr txBox="1"/>
          <p:nvPr/>
        </p:nvSpPr>
        <p:spPr>
          <a:xfrm>
            <a:off x="132289" y="196900"/>
            <a:ext cx="60949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>
                <a:latin typeface="Calibri" panose="020F0502020204030204" pitchFamily="34" charset="0"/>
                <a:cs typeface="Calibri" panose="020F0502020204030204" pitchFamily="34" charset="0"/>
              </a:rPr>
              <a:t>4. Data Processing/ NLP</a:t>
            </a:r>
            <a:endParaRPr lang="en-GB" sz="40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0885EF3-845A-D346-759C-FB8644F1F7AD}"/>
              </a:ext>
            </a:extLst>
          </p:cNvPr>
          <p:cNvSpPr txBox="1"/>
          <p:nvPr/>
        </p:nvSpPr>
        <p:spPr>
          <a:xfrm>
            <a:off x="1073165" y="3136612"/>
            <a:ext cx="10045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b="1" dirty="0"/>
              <a:t>Am 24.06. in Heidelberg geht‘s in den McDonalds.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267228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6570" y="272973"/>
            <a:ext cx="5009184" cy="555740"/>
          </a:xfrm>
        </p:spPr>
        <p:txBody>
          <a:bodyPr rtlCol="0"/>
          <a:lstStyle/>
          <a:p>
            <a:pPr marL="228600" indent="-228600" rtl="0">
              <a:buAutoNum type="alphaLcParenR"/>
            </a:pPr>
            <a:r>
              <a:rPr lang="de-DE" sz="1600" dirty="0">
                <a:solidFill>
                  <a:schemeClr val="tx1">
                    <a:lumMod val="75000"/>
                    <a:alpha val="80000"/>
                  </a:schemeClr>
                </a:solidFill>
              </a:rPr>
              <a:t>Informationsgewinnung aus Bildern (OCR)</a:t>
            </a:r>
          </a:p>
          <a:p>
            <a:pPr marL="228600" indent="-228600" rtl="0">
              <a:buAutoNum type="alphaLcParenR"/>
            </a:pPr>
            <a:r>
              <a:rPr lang="de-DE" sz="1600" b="1" dirty="0">
                <a:solidFill>
                  <a:schemeClr val="tx1">
                    <a:lumMod val="95000"/>
                    <a:alpha val="80000"/>
                  </a:schemeClr>
                </a:solidFill>
              </a:rPr>
              <a:t>Verarbeitung der Informationen (NLP)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17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DE7D918-E872-C588-9247-3F3B7CB745D1}"/>
              </a:ext>
            </a:extLst>
          </p:cNvPr>
          <p:cNvSpPr txBox="1"/>
          <p:nvPr/>
        </p:nvSpPr>
        <p:spPr>
          <a:xfrm>
            <a:off x="132289" y="196900"/>
            <a:ext cx="60949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>
                <a:latin typeface="Calibri" panose="020F0502020204030204" pitchFamily="34" charset="0"/>
                <a:cs typeface="Calibri" panose="020F0502020204030204" pitchFamily="34" charset="0"/>
              </a:rPr>
              <a:t>4. Data Processing/ NLP</a:t>
            </a:r>
            <a:endParaRPr lang="en-GB" sz="4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13BB5A-0FF0-C758-097A-AACB22597281}"/>
              </a:ext>
            </a:extLst>
          </p:cNvPr>
          <p:cNvSpPr txBox="1"/>
          <p:nvPr/>
        </p:nvSpPr>
        <p:spPr>
          <a:xfrm>
            <a:off x="4412886" y="3113647"/>
            <a:ext cx="290252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/>
              <a:t>TOKENS</a:t>
            </a:r>
            <a:endParaRPr lang="en-GB" sz="48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226186-CF67-33E8-59A1-E34C207793D3}"/>
              </a:ext>
            </a:extLst>
          </p:cNvPr>
          <p:cNvSpPr/>
          <p:nvPr/>
        </p:nvSpPr>
        <p:spPr>
          <a:xfrm>
            <a:off x="4217878" y="2386092"/>
            <a:ext cx="3171424" cy="22861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FD4EBB-BF15-187A-2F61-4476E013A3C2}"/>
              </a:ext>
            </a:extLst>
          </p:cNvPr>
          <p:cNvSpPr txBox="1"/>
          <p:nvPr/>
        </p:nvSpPr>
        <p:spPr>
          <a:xfrm>
            <a:off x="8544560" y="2019913"/>
            <a:ext cx="6137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Wortstamm</a:t>
            </a:r>
            <a:endParaRPr lang="en-GB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953345-6963-AF0A-0488-BA960EC034EC}"/>
              </a:ext>
            </a:extLst>
          </p:cNvPr>
          <p:cNvSpPr txBox="1"/>
          <p:nvPr/>
        </p:nvSpPr>
        <p:spPr>
          <a:xfrm>
            <a:off x="8544560" y="3294682"/>
            <a:ext cx="6137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POS</a:t>
            </a:r>
            <a:endParaRPr lang="en-GB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F67163-CD8E-8B6E-3040-6797612E44F2}"/>
              </a:ext>
            </a:extLst>
          </p:cNvPr>
          <p:cNvSpPr txBox="1"/>
          <p:nvPr/>
        </p:nvSpPr>
        <p:spPr>
          <a:xfrm>
            <a:off x="8544560" y="4560181"/>
            <a:ext cx="6137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dirty="0"/>
              <a:t>Casing, etc.</a:t>
            </a:r>
            <a:endParaRPr lang="en-GB" sz="24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2519BB-0C46-A9C4-F8F2-E7203CA53FEB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 flipV="1">
            <a:off x="7389302" y="2250746"/>
            <a:ext cx="1155258" cy="127840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8D06F0-5B6E-932C-038C-45E37FF38365}"/>
              </a:ext>
            </a:extLst>
          </p:cNvPr>
          <p:cNvCxnSpPr>
            <a:cxnSpLocks/>
            <a:stCxn id="4" idx="3"/>
            <a:endCxn id="20" idx="1"/>
          </p:cNvCxnSpPr>
          <p:nvPr/>
        </p:nvCxnSpPr>
        <p:spPr>
          <a:xfrm flipV="1">
            <a:off x="7389302" y="3525515"/>
            <a:ext cx="1155258" cy="363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73124A8-65C1-81EA-7515-4C3865A46109}"/>
              </a:ext>
            </a:extLst>
          </p:cNvPr>
          <p:cNvCxnSpPr>
            <a:cxnSpLocks/>
            <a:stCxn id="4" idx="3"/>
            <a:endCxn id="22" idx="1"/>
          </p:cNvCxnSpPr>
          <p:nvPr/>
        </p:nvCxnSpPr>
        <p:spPr>
          <a:xfrm>
            <a:off x="7389302" y="3529146"/>
            <a:ext cx="1155258" cy="126186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Document with solid fill">
            <a:extLst>
              <a:ext uri="{FF2B5EF4-FFF2-40B4-BE49-F238E27FC236}">
                <a16:creationId xmlns:a16="http://schemas.microsoft.com/office/drawing/2014/main" id="{AB4F0BC1-4C1E-096E-FB45-2097FB3012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1740" y="2698504"/>
            <a:ext cx="1654020" cy="16540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E3ACA8E-472B-4128-F42F-80F987D96316}"/>
              </a:ext>
            </a:extLst>
          </p:cNvPr>
          <p:cNvSpPr txBox="1"/>
          <p:nvPr/>
        </p:nvSpPr>
        <p:spPr>
          <a:xfrm>
            <a:off x="1251740" y="2168307"/>
            <a:ext cx="7148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dirty="0"/>
              <a:t>Trainingscorpus</a:t>
            </a:r>
            <a:endParaRPr lang="en-GB" sz="18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41DB7B3-84AB-4342-D675-3FA2393F2D43}"/>
              </a:ext>
            </a:extLst>
          </p:cNvPr>
          <p:cNvCxnSpPr>
            <a:stCxn id="34" idx="3"/>
            <a:endCxn id="4" idx="1"/>
          </p:cNvCxnSpPr>
          <p:nvPr/>
        </p:nvCxnSpPr>
        <p:spPr>
          <a:xfrm>
            <a:off x="2905760" y="3525514"/>
            <a:ext cx="1312118" cy="363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15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6570" y="272973"/>
            <a:ext cx="5009184" cy="555740"/>
          </a:xfrm>
        </p:spPr>
        <p:txBody>
          <a:bodyPr rtlCol="0"/>
          <a:lstStyle/>
          <a:p>
            <a:pPr marL="228600" indent="-228600" rtl="0">
              <a:buAutoNum type="alphaLcParenR"/>
            </a:pPr>
            <a:r>
              <a:rPr lang="de-DE" sz="1600" dirty="0">
                <a:solidFill>
                  <a:schemeClr val="tx1">
                    <a:lumMod val="75000"/>
                    <a:alpha val="80000"/>
                  </a:schemeClr>
                </a:solidFill>
              </a:rPr>
              <a:t>Informationsgewinnung aus Bildern (OCR)</a:t>
            </a:r>
          </a:p>
          <a:p>
            <a:pPr marL="228600" indent="-228600" rtl="0">
              <a:buAutoNum type="alphaLcParenR"/>
            </a:pPr>
            <a:r>
              <a:rPr lang="de-DE" sz="1600" b="1" dirty="0">
                <a:solidFill>
                  <a:schemeClr val="tx1">
                    <a:lumMod val="95000"/>
                    <a:alpha val="80000"/>
                  </a:schemeClr>
                </a:solidFill>
              </a:rPr>
              <a:t>Verarbeitung der Informationen (NLP)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18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DE7D918-E872-C588-9247-3F3B7CB745D1}"/>
              </a:ext>
            </a:extLst>
          </p:cNvPr>
          <p:cNvSpPr txBox="1"/>
          <p:nvPr/>
        </p:nvSpPr>
        <p:spPr>
          <a:xfrm>
            <a:off x="132289" y="196900"/>
            <a:ext cx="60949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>
                <a:latin typeface="Calibri" panose="020F0502020204030204" pitchFamily="34" charset="0"/>
                <a:cs typeface="Calibri" panose="020F0502020204030204" pitchFamily="34" charset="0"/>
              </a:rPr>
              <a:t>4. Data Processing/ NLP</a:t>
            </a:r>
            <a:endParaRPr lang="en-GB" sz="40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0885EF3-845A-D346-759C-FB8644F1F7AD}"/>
              </a:ext>
            </a:extLst>
          </p:cNvPr>
          <p:cNvSpPr txBox="1"/>
          <p:nvPr/>
        </p:nvSpPr>
        <p:spPr>
          <a:xfrm>
            <a:off x="1347485" y="2490786"/>
            <a:ext cx="10045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b="1" dirty="0"/>
              <a:t>Am 24.06. in Heidelberg geht‘s in den McDonalds.</a:t>
            </a:r>
            <a:endParaRPr lang="en-GB" sz="3200" b="1" dirty="0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CDE5C444-7EE8-A002-1553-79D4C44B0362}"/>
              </a:ext>
            </a:extLst>
          </p:cNvPr>
          <p:cNvSpPr/>
          <p:nvPr/>
        </p:nvSpPr>
        <p:spPr>
          <a:xfrm rot="16200000">
            <a:off x="1561575" y="2933617"/>
            <a:ext cx="429925" cy="713812"/>
          </a:xfrm>
          <a:prstGeom prst="leftBrace">
            <a:avLst>
              <a:gd name="adj1" fmla="val 8333"/>
              <a:gd name="adj2" fmla="val 48825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7724D98-4163-2841-E8FB-185695790EAA}"/>
              </a:ext>
            </a:extLst>
          </p:cNvPr>
          <p:cNvSpPr/>
          <p:nvPr/>
        </p:nvSpPr>
        <p:spPr>
          <a:xfrm rot="16200000">
            <a:off x="2564156" y="2747319"/>
            <a:ext cx="429925" cy="1086408"/>
          </a:xfrm>
          <a:prstGeom prst="leftBrace">
            <a:avLst>
              <a:gd name="adj1" fmla="val 8333"/>
              <a:gd name="adj2" fmla="val 48825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30565163-E55C-2965-B4E3-20750E02C228}"/>
              </a:ext>
            </a:extLst>
          </p:cNvPr>
          <p:cNvSpPr/>
          <p:nvPr/>
        </p:nvSpPr>
        <p:spPr>
          <a:xfrm rot="16200000">
            <a:off x="3398741" y="3101614"/>
            <a:ext cx="429925" cy="377820"/>
          </a:xfrm>
          <a:prstGeom prst="leftBrace">
            <a:avLst>
              <a:gd name="adj1" fmla="val 8333"/>
              <a:gd name="adj2" fmla="val 48825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B06B932-8281-5BA6-F978-CAF6353820F6}"/>
              </a:ext>
            </a:extLst>
          </p:cNvPr>
          <p:cNvSpPr/>
          <p:nvPr/>
        </p:nvSpPr>
        <p:spPr>
          <a:xfrm rot="16200000">
            <a:off x="4738013" y="2242630"/>
            <a:ext cx="429925" cy="2095783"/>
          </a:xfrm>
          <a:prstGeom prst="leftBrace">
            <a:avLst>
              <a:gd name="adj1" fmla="val 8333"/>
              <a:gd name="adj2" fmla="val 48825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1B55589C-E1A8-2F80-ACCA-45353A42A5CD}"/>
              </a:ext>
            </a:extLst>
          </p:cNvPr>
          <p:cNvSpPr/>
          <p:nvPr/>
        </p:nvSpPr>
        <p:spPr>
          <a:xfrm rot="16200000">
            <a:off x="6331284" y="2847610"/>
            <a:ext cx="429925" cy="885819"/>
          </a:xfrm>
          <a:prstGeom prst="leftBrace">
            <a:avLst>
              <a:gd name="adj1" fmla="val 8333"/>
              <a:gd name="adj2" fmla="val 48825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445656E-93DA-6F80-529C-255CE5BD3714}"/>
              </a:ext>
            </a:extLst>
          </p:cNvPr>
          <p:cNvSpPr/>
          <p:nvPr/>
        </p:nvSpPr>
        <p:spPr>
          <a:xfrm rot="16200000">
            <a:off x="6935831" y="3193535"/>
            <a:ext cx="429925" cy="193964"/>
          </a:xfrm>
          <a:prstGeom prst="leftBrace">
            <a:avLst>
              <a:gd name="adj1" fmla="val 8333"/>
              <a:gd name="adj2" fmla="val 48825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47649AB6-F0F7-2C4B-564C-93380214247C}"/>
              </a:ext>
            </a:extLst>
          </p:cNvPr>
          <p:cNvSpPr/>
          <p:nvPr/>
        </p:nvSpPr>
        <p:spPr>
          <a:xfrm rot="16200000">
            <a:off x="7317572" y="3122692"/>
            <a:ext cx="429925" cy="335648"/>
          </a:xfrm>
          <a:prstGeom prst="leftBrace">
            <a:avLst>
              <a:gd name="adj1" fmla="val 8333"/>
              <a:gd name="adj2" fmla="val 48825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CF83D117-E8E9-07ED-5B37-8BDCB7F23A73}"/>
              </a:ext>
            </a:extLst>
          </p:cNvPr>
          <p:cNvSpPr/>
          <p:nvPr/>
        </p:nvSpPr>
        <p:spPr>
          <a:xfrm rot="16200000">
            <a:off x="7953746" y="2936828"/>
            <a:ext cx="429925" cy="707374"/>
          </a:xfrm>
          <a:prstGeom prst="leftBrace">
            <a:avLst>
              <a:gd name="adj1" fmla="val 8333"/>
              <a:gd name="adj2" fmla="val 48825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D5C6662C-7A1D-C239-B000-4AE2D25122F9}"/>
              </a:ext>
            </a:extLst>
          </p:cNvPr>
          <p:cNvSpPr/>
          <p:nvPr/>
        </p:nvSpPr>
        <p:spPr>
          <a:xfrm rot="16200000">
            <a:off x="9457002" y="2242621"/>
            <a:ext cx="429925" cy="2095783"/>
          </a:xfrm>
          <a:prstGeom prst="leftBrace">
            <a:avLst>
              <a:gd name="adj1" fmla="val 8333"/>
              <a:gd name="adj2" fmla="val 48825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13BB5A-0FF0-C758-097A-AACB22597281}"/>
              </a:ext>
            </a:extLst>
          </p:cNvPr>
          <p:cNvSpPr txBox="1"/>
          <p:nvPr/>
        </p:nvSpPr>
        <p:spPr>
          <a:xfrm>
            <a:off x="4631578" y="3712815"/>
            <a:ext cx="61375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800" b="1" dirty="0"/>
              <a:t>TOKENS</a:t>
            </a:r>
            <a:endParaRPr lang="en-GB" sz="48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226186-CF67-33E8-59A1-E34C207793D3}"/>
              </a:ext>
            </a:extLst>
          </p:cNvPr>
          <p:cNvSpPr/>
          <p:nvPr/>
        </p:nvSpPr>
        <p:spPr>
          <a:xfrm>
            <a:off x="1453224" y="3564769"/>
            <a:ext cx="9300225" cy="10509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58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6570" y="272973"/>
            <a:ext cx="5009184" cy="555740"/>
          </a:xfrm>
        </p:spPr>
        <p:txBody>
          <a:bodyPr rtlCol="0"/>
          <a:lstStyle/>
          <a:p>
            <a:pPr marL="228600" indent="-228600" rtl="0">
              <a:buAutoNum type="alphaLcParenR"/>
            </a:pPr>
            <a:r>
              <a:rPr lang="de-DE" sz="1600" dirty="0">
                <a:solidFill>
                  <a:schemeClr val="tx1">
                    <a:lumMod val="75000"/>
                    <a:alpha val="80000"/>
                  </a:schemeClr>
                </a:solidFill>
              </a:rPr>
              <a:t>Informationsgewinnung aus Bildern (OCR)</a:t>
            </a:r>
          </a:p>
          <a:p>
            <a:pPr marL="228600" indent="-228600" rtl="0">
              <a:buAutoNum type="alphaLcParenR"/>
            </a:pPr>
            <a:r>
              <a:rPr lang="de-DE" sz="1600" b="1" dirty="0">
                <a:solidFill>
                  <a:schemeClr val="tx1">
                    <a:lumMod val="95000"/>
                    <a:alpha val="80000"/>
                  </a:schemeClr>
                </a:solidFill>
              </a:rPr>
              <a:t>Verarbeitung der Informationen (NLP)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19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DE7D918-E872-C588-9247-3F3B7CB745D1}"/>
              </a:ext>
            </a:extLst>
          </p:cNvPr>
          <p:cNvSpPr txBox="1"/>
          <p:nvPr/>
        </p:nvSpPr>
        <p:spPr>
          <a:xfrm>
            <a:off x="132289" y="196900"/>
            <a:ext cx="60949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>
                <a:latin typeface="Calibri" panose="020F0502020204030204" pitchFamily="34" charset="0"/>
                <a:cs typeface="Calibri" panose="020F0502020204030204" pitchFamily="34" charset="0"/>
              </a:rPr>
              <a:t>4. Data Processing/ NLP</a:t>
            </a:r>
            <a:endParaRPr lang="en-GB" sz="40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0885EF3-845A-D346-759C-FB8644F1F7AD}"/>
              </a:ext>
            </a:extLst>
          </p:cNvPr>
          <p:cNvSpPr txBox="1"/>
          <p:nvPr/>
        </p:nvSpPr>
        <p:spPr>
          <a:xfrm>
            <a:off x="1327165" y="3235577"/>
            <a:ext cx="10045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b="1" dirty="0"/>
              <a:t>Am 24.06. in Heidelberg geht‘s in den McDonalds.</a:t>
            </a:r>
            <a:endParaRPr lang="en-GB" sz="3200" b="1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7724D98-4163-2841-E8FB-185695790EAA}"/>
              </a:ext>
            </a:extLst>
          </p:cNvPr>
          <p:cNvSpPr/>
          <p:nvPr/>
        </p:nvSpPr>
        <p:spPr>
          <a:xfrm rot="16200000">
            <a:off x="2543836" y="3492110"/>
            <a:ext cx="429925" cy="1086408"/>
          </a:xfrm>
          <a:prstGeom prst="leftBrace">
            <a:avLst>
              <a:gd name="adj1" fmla="val 8333"/>
              <a:gd name="adj2" fmla="val 48825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B06B932-8281-5BA6-F978-CAF6353820F6}"/>
              </a:ext>
            </a:extLst>
          </p:cNvPr>
          <p:cNvSpPr/>
          <p:nvPr/>
        </p:nvSpPr>
        <p:spPr>
          <a:xfrm rot="16200000">
            <a:off x="4717693" y="2987421"/>
            <a:ext cx="429925" cy="2095783"/>
          </a:xfrm>
          <a:prstGeom prst="leftBrace">
            <a:avLst>
              <a:gd name="adj1" fmla="val 8333"/>
              <a:gd name="adj2" fmla="val 48825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D5C6662C-7A1D-C239-B000-4AE2D25122F9}"/>
              </a:ext>
            </a:extLst>
          </p:cNvPr>
          <p:cNvSpPr/>
          <p:nvPr/>
        </p:nvSpPr>
        <p:spPr>
          <a:xfrm rot="16200000">
            <a:off x="9436682" y="2987412"/>
            <a:ext cx="429925" cy="2095783"/>
          </a:xfrm>
          <a:prstGeom prst="leftBrace">
            <a:avLst>
              <a:gd name="adj1" fmla="val 8333"/>
              <a:gd name="adj2" fmla="val 48825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407C18-0349-393E-8845-0B4253F84B3B}"/>
              </a:ext>
            </a:extLst>
          </p:cNvPr>
          <p:cNvSpPr txBox="1"/>
          <p:nvPr/>
        </p:nvSpPr>
        <p:spPr>
          <a:xfrm>
            <a:off x="2080319" y="4250266"/>
            <a:ext cx="1356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Kardinalen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E5AC56-AA2B-F76C-0EAE-C7695D2F2A47}"/>
              </a:ext>
            </a:extLst>
          </p:cNvPr>
          <p:cNvSpPr txBox="1"/>
          <p:nvPr/>
        </p:nvSpPr>
        <p:spPr>
          <a:xfrm>
            <a:off x="4038468" y="4243768"/>
            <a:ext cx="17901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800" b="1" dirty="0"/>
              <a:t>Geographische </a:t>
            </a:r>
          </a:p>
          <a:p>
            <a:pPr algn="ctr"/>
            <a:r>
              <a:rPr lang="de-DE" b="1" dirty="0"/>
              <a:t>Entität</a:t>
            </a:r>
            <a:endParaRPr lang="en-GB" sz="18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B895FE-ED85-0B10-CB9E-184434415432}"/>
              </a:ext>
            </a:extLst>
          </p:cNvPr>
          <p:cNvSpPr txBox="1"/>
          <p:nvPr/>
        </p:nvSpPr>
        <p:spPr>
          <a:xfrm>
            <a:off x="8750190" y="4243768"/>
            <a:ext cx="1692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/>
              <a:t>Organisation</a:t>
            </a:r>
            <a:endParaRPr lang="en-GB" sz="18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0DD00BA-6925-373B-9F31-2DDDD1C6254D}"/>
              </a:ext>
            </a:extLst>
          </p:cNvPr>
          <p:cNvSpPr/>
          <p:nvPr/>
        </p:nvSpPr>
        <p:spPr>
          <a:xfrm>
            <a:off x="3430352" y="1920171"/>
            <a:ext cx="5146603" cy="646331"/>
          </a:xfrm>
          <a:prstGeom prst="rect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27">
            <a:extLst>
              <a:ext uri="{FF2B5EF4-FFF2-40B4-BE49-F238E27FC236}">
                <a16:creationId xmlns:a16="http://schemas.microsoft.com/office/drawing/2014/main" id="{81E91F50-E9AA-43E7-6472-02C15887E8AC}"/>
              </a:ext>
            </a:extLst>
          </p:cNvPr>
          <p:cNvSpPr txBox="1"/>
          <p:nvPr/>
        </p:nvSpPr>
        <p:spPr>
          <a:xfrm>
            <a:off x="3457151" y="1923424"/>
            <a:ext cx="5146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Named Entity Recognition</a:t>
            </a:r>
            <a:endParaRPr lang="en-GB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886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rtlCol="0"/>
          <a:lstStyle/>
          <a:p>
            <a:pPr rtl="0"/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rtlCol="0"/>
          <a:lstStyle/>
          <a:p>
            <a:pPr marL="457200" indent="-457200" rtl="0">
              <a:buAutoNum type="arabicPeriod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Web-Harvesting</a:t>
            </a:r>
          </a:p>
          <a:p>
            <a:pPr marL="457200" indent="-457200" rtl="0">
              <a:buAutoNum type="arabicPeriod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Rechtliches</a:t>
            </a:r>
          </a:p>
          <a:p>
            <a:pPr marL="457200" indent="-457200" rtl="0">
              <a:buAutoNum type="arabicPeriod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Beispiel-Video</a:t>
            </a:r>
          </a:p>
          <a:p>
            <a:pPr marL="457200" indent="-457200" rtl="0">
              <a:buAutoNum type="arabicPeriod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NLP/ Data Processing</a:t>
            </a:r>
          </a:p>
          <a:p>
            <a:pPr marL="457200" indent="-457200" rtl="0">
              <a:buAutoNum type="arabicPeriod"/>
            </a:pPr>
            <a:r>
              <a:rPr lang="de-DE" dirty="0">
                <a:latin typeface="Calibri" panose="020F0502020204030204" pitchFamily="34" charset="0"/>
                <a:cs typeface="Calibri" panose="020F0502020204030204" pitchFamily="34" charset="0"/>
              </a:rPr>
              <a:t>Quellen</a:t>
            </a:r>
          </a:p>
          <a:p>
            <a:pPr marL="457200" indent="-457200" rtl="0">
              <a:buAutoNum type="arabicPeriod"/>
            </a:pPr>
            <a:endParaRPr lang="de-DE" dirty="0"/>
          </a:p>
          <a:p>
            <a:pPr marL="457200" indent="-457200" rtl="0">
              <a:buAutoNum type="arabicPeriod"/>
            </a:pPr>
            <a:endParaRPr lang="de-DE" dirty="0"/>
          </a:p>
          <a:p>
            <a:pPr rtl="0"/>
            <a:endParaRPr lang="de-DE" dirty="0"/>
          </a:p>
        </p:txBody>
      </p:sp>
      <p:pic>
        <p:nvPicPr>
          <p:cNvPr id="8" name="Bildplatzhalter 7" descr="Digitale Daten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Bildplatzhalter 9" descr="Datenpunkte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Bildplatzhalter 11" descr="Datenhintergr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6570" y="272973"/>
            <a:ext cx="5009184" cy="555740"/>
          </a:xfrm>
        </p:spPr>
        <p:txBody>
          <a:bodyPr rtlCol="0"/>
          <a:lstStyle/>
          <a:p>
            <a:pPr marL="228600" indent="-228600" rtl="0">
              <a:buAutoNum type="alphaLcParenR"/>
            </a:pPr>
            <a:r>
              <a:rPr lang="de-DE" sz="1600" dirty="0">
                <a:solidFill>
                  <a:schemeClr val="tx1">
                    <a:lumMod val="75000"/>
                    <a:alpha val="80000"/>
                  </a:schemeClr>
                </a:solidFill>
              </a:rPr>
              <a:t>Informationsgewinnung aus Bildern (OCR)</a:t>
            </a:r>
          </a:p>
          <a:p>
            <a:pPr marL="228600" indent="-228600" rtl="0">
              <a:buAutoNum type="alphaLcParenR"/>
            </a:pPr>
            <a:r>
              <a:rPr lang="de-DE" sz="1600" b="1" dirty="0">
                <a:solidFill>
                  <a:schemeClr val="tx1">
                    <a:lumMod val="95000"/>
                    <a:alpha val="80000"/>
                  </a:schemeClr>
                </a:solidFill>
              </a:rPr>
              <a:t>Verarbeitung der Informationen (NLP)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20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DE7D918-E872-C588-9247-3F3B7CB745D1}"/>
              </a:ext>
            </a:extLst>
          </p:cNvPr>
          <p:cNvSpPr txBox="1"/>
          <p:nvPr/>
        </p:nvSpPr>
        <p:spPr>
          <a:xfrm>
            <a:off x="132289" y="196900"/>
            <a:ext cx="60949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>
                <a:latin typeface="Calibri" panose="020F0502020204030204" pitchFamily="34" charset="0"/>
                <a:cs typeface="Calibri" panose="020F0502020204030204" pitchFamily="34" charset="0"/>
              </a:rPr>
              <a:t>4. Data Processing/ NLP</a:t>
            </a:r>
            <a:endParaRPr lang="en-GB" sz="4000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0885EF3-845A-D346-759C-FB8644F1F7AD}"/>
              </a:ext>
            </a:extLst>
          </p:cNvPr>
          <p:cNvSpPr txBox="1"/>
          <p:nvPr/>
        </p:nvSpPr>
        <p:spPr>
          <a:xfrm>
            <a:off x="1083231" y="3424405"/>
            <a:ext cx="9311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b="1" dirty="0"/>
              <a:t>Am</a:t>
            </a:r>
            <a:endParaRPr lang="en-GB" sz="3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8D8C42-E9D3-D9A5-8CF7-42394633EF7F}"/>
              </a:ext>
            </a:extLst>
          </p:cNvPr>
          <p:cNvSpPr txBox="1"/>
          <p:nvPr/>
        </p:nvSpPr>
        <p:spPr>
          <a:xfrm>
            <a:off x="2014356" y="3424405"/>
            <a:ext cx="13023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b="1"/>
              <a:t>24.06. </a:t>
            </a:r>
            <a:endParaRPr lang="de-DE" sz="3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018024-02EF-47E4-BA63-97824878C980}"/>
              </a:ext>
            </a:extLst>
          </p:cNvPr>
          <p:cNvSpPr txBox="1"/>
          <p:nvPr/>
        </p:nvSpPr>
        <p:spPr>
          <a:xfrm>
            <a:off x="3316684" y="3424405"/>
            <a:ext cx="5357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b="1" dirty="0"/>
              <a:t>in</a:t>
            </a:r>
            <a:endParaRPr lang="de-DE" sz="3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DEAF6A-6E69-55CE-0C94-B49756678F2A}"/>
              </a:ext>
            </a:extLst>
          </p:cNvPr>
          <p:cNvSpPr txBox="1"/>
          <p:nvPr/>
        </p:nvSpPr>
        <p:spPr>
          <a:xfrm>
            <a:off x="3852393" y="3429890"/>
            <a:ext cx="23849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b="1" dirty="0"/>
              <a:t>Heidelberg</a:t>
            </a:r>
            <a:endParaRPr lang="de-DE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309312-D48F-0A2F-1E6A-75A22BCC706C}"/>
              </a:ext>
            </a:extLst>
          </p:cNvPr>
          <p:cNvSpPr txBox="1"/>
          <p:nvPr/>
        </p:nvSpPr>
        <p:spPr>
          <a:xfrm>
            <a:off x="6096000" y="3424404"/>
            <a:ext cx="1050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b="1" dirty="0"/>
              <a:t>geht</a:t>
            </a:r>
            <a:endParaRPr lang="de-DE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1E0D68-46C0-593A-56E9-23FC7A822BEA}"/>
              </a:ext>
            </a:extLst>
          </p:cNvPr>
          <p:cNvSpPr txBox="1"/>
          <p:nvPr/>
        </p:nvSpPr>
        <p:spPr>
          <a:xfrm>
            <a:off x="6998854" y="3429890"/>
            <a:ext cx="5357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b="1" dirty="0"/>
              <a:t>‘s</a:t>
            </a:r>
            <a:endParaRPr lang="de-DE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F67A6B-96E0-F325-9C36-49D9CF4719CA}"/>
              </a:ext>
            </a:extLst>
          </p:cNvPr>
          <p:cNvSpPr txBox="1"/>
          <p:nvPr/>
        </p:nvSpPr>
        <p:spPr>
          <a:xfrm>
            <a:off x="7275947" y="3424404"/>
            <a:ext cx="6580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b="1" dirty="0"/>
              <a:t> in</a:t>
            </a:r>
            <a:endParaRPr lang="de-DE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1BFAEE-B54E-ECCF-DD55-56FD798F5275}"/>
              </a:ext>
            </a:extLst>
          </p:cNvPr>
          <p:cNvSpPr txBox="1"/>
          <p:nvPr/>
        </p:nvSpPr>
        <p:spPr>
          <a:xfrm>
            <a:off x="7871244" y="3418918"/>
            <a:ext cx="8898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b="1" dirty="0"/>
              <a:t>den</a:t>
            </a:r>
            <a:endParaRPr lang="de-DE" sz="3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A85CFF-EA3F-AEC2-D040-EC3EA22E8C50}"/>
              </a:ext>
            </a:extLst>
          </p:cNvPr>
          <p:cNvSpPr txBox="1"/>
          <p:nvPr/>
        </p:nvSpPr>
        <p:spPr>
          <a:xfrm>
            <a:off x="8668707" y="3413432"/>
            <a:ext cx="23849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b="1" dirty="0"/>
              <a:t>McDonalds</a:t>
            </a:r>
            <a:endParaRPr lang="de-DE" sz="3200" dirty="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BC4096AD-7FEC-98EA-B494-1C7F2BFB1DAD}"/>
              </a:ext>
            </a:extLst>
          </p:cNvPr>
          <p:cNvCxnSpPr>
            <a:stCxn id="24" idx="2"/>
            <a:endCxn id="16" idx="2"/>
          </p:cNvCxnSpPr>
          <p:nvPr/>
        </p:nvCxnSpPr>
        <p:spPr>
          <a:xfrm rot="16200000" flipH="1">
            <a:off x="2107157" y="3450817"/>
            <a:ext cx="12700" cy="1116726"/>
          </a:xfrm>
          <a:prstGeom prst="bentConnector3">
            <a:avLst>
              <a:gd name="adj1" fmla="val 180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DF83E7A-65F9-6C62-611D-6882F433F8A2}"/>
              </a:ext>
            </a:extLst>
          </p:cNvPr>
          <p:cNvCxnSpPr>
            <a:cxnSpLocks/>
            <a:stCxn id="18" idx="2"/>
            <a:endCxn id="20" idx="2"/>
          </p:cNvCxnSpPr>
          <p:nvPr/>
        </p:nvCxnSpPr>
        <p:spPr>
          <a:xfrm rot="16200000" flipH="1">
            <a:off x="4311951" y="3281767"/>
            <a:ext cx="5485" cy="1460309"/>
          </a:xfrm>
          <a:prstGeom prst="bentConnector3">
            <a:avLst>
              <a:gd name="adj1" fmla="val 426773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0F6F29F0-6416-CDEF-E0CC-6A8B1B8E2E0F}"/>
              </a:ext>
            </a:extLst>
          </p:cNvPr>
          <p:cNvCxnSpPr>
            <a:cxnSpLocks/>
            <a:stCxn id="27" idx="0"/>
            <a:endCxn id="23" idx="0"/>
          </p:cNvCxnSpPr>
          <p:nvPr/>
        </p:nvCxnSpPr>
        <p:spPr>
          <a:xfrm rot="16200000" flipV="1">
            <a:off x="6941271" y="3104451"/>
            <a:ext cx="5486" cy="645391"/>
          </a:xfrm>
          <a:prstGeom prst="bentConnector3">
            <a:avLst>
              <a:gd name="adj1" fmla="val 426697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E5AE25AF-C4F5-0E4A-785F-F756935BBCB7}"/>
              </a:ext>
            </a:extLst>
          </p:cNvPr>
          <p:cNvCxnSpPr>
            <a:cxnSpLocks/>
            <a:stCxn id="23" idx="2"/>
            <a:endCxn id="32" idx="2"/>
          </p:cNvCxnSpPr>
          <p:nvPr/>
        </p:nvCxnSpPr>
        <p:spPr>
          <a:xfrm rot="5400000" flipH="1" flipV="1">
            <a:off x="8235754" y="2383771"/>
            <a:ext cx="10972" cy="3239844"/>
          </a:xfrm>
          <a:prstGeom prst="bentConnector3">
            <a:avLst>
              <a:gd name="adj1" fmla="val -2083485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E66587D-3D05-5DA9-6F25-4A949FCDC1C0}"/>
              </a:ext>
            </a:extLst>
          </p:cNvPr>
          <p:cNvCxnSpPr>
            <a:cxnSpLocks/>
            <a:stCxn id="30" idx="0"/>
            <a:endCxn id="32" idx="0"/>
          </p:cNvCxnSpPr>
          <p:nvPr/>
        </p:nvCxnSpPr>
        <p:spPr>
          <a:xfrm rot="5400000" flipH="1" flipV="1">
            <a:off x="9085917" y="2643674"/>
            <a:ext cx="5486" cy="1545003"/>
          </a:xfrm>
          <a:prstGeom prst="bentConnector3">
            <a:avLst>
              <a:gd name="adj1" fmla="val 426697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9F0485C6-CFB3-9626-D3F3-98AAD41C0224}"/>
              </a:ext>
            </a:extLst>
          </p:cNvPr>
          <p:cNvCxnSpPr>
            <a:cxnSpLocks/>
            <a:stCxn id="29" idx="0"/>
            <a:endCxn id="32" idx="0"/>
          </p:cNvCxnSpPr>
          <p:nvPr/>
        </p:nvCxnSpPr>
        <p:spPr>
          <a:xfrm rot="5400000" flipH="1" flipV="1">
            <a:off x="8727591" y="2290833"/>
            <a:ext cx="10972" cy="2256170"/>
          </a:xfrm>
          <a:prstGeom prst="bentConnector3">
            <a:avLst>
              <a:gd name="adj1" fmla="val 2183485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AF98374-6506-EADA-A3E0-1D2FD1F78F87}"/>
              </a:ext>
            </a:extLst>
          </p:cNvPr>
          <p:cNvCxnSpPr/>
          <p:nvPr/>
        </p:nvCxnSpPr>
        <p:spPr>
          <a:xfrm>
            <a:off x="3316684" y="3086411"/>
            <a:ext cx="0" cy="150552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3E7F2E7-2C1B-0300-6913-B5FA1EA8C082}"/>
              </a:ext>
            </a:extLst>
          </p:cNvPr>
          <p:cNvCxnSpPr/>
          <p:nvPr/>
        </p:nvCxnSpPr>
        <p:spPr>
          <a:xfrm>
            <a:off x="6110684" y="3086410"/>
            <a:ext cx="0" cy="150552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eck 24">
            <a:extLst>
              <a:ext uri="{FF2B5EF4-FFF2-40B4-BE49-F238E27FC236}">
                <a16:creationId xmlns:a16="http://schemas.microsoft.com/office/drawing/2014/main" id="{265EA2C5-E2CD-EF0C-83A4-9F3D953A8029}"/>
              </a:ext>
            </a:extLst>
          </p:cNvPr>
          <p:cNvSpPr/>
          <p:nvPr/>
        </p:nvSpPr>
        <p:spPr>
          <a:xfrm>
            <a:off x="4684160" y="2021226"/>
            <a:ext cx="2770084" cy="646331"/>
          </a:xfrm>
          <a:prstGeom prst="rect">
            <a:avLst/>
          </a:prstGeom>
          <a:solidFill>
            <a:srgbClr val="FFC000"/>
          </a:solidFill>
          <a:ln w="76200"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DCE5B49F-AA23-B21D-FB42-712E5850C607}"/>
              </a:ext>
            </a:extLst>
          </p:cNvPr>
          <p:cNvSpPr txBox="1"/>
          <p:nvPr/>
        </p:nvSpPr>
        <p:spPr>
          <a:xfrm>
            <a:off x="4710958" y="2024479"/>
            <a:ext cx="2770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600" dirty="0">
                <a:solidFill>
                  <a:schemeClr val="bg1"/>
                </a:solidFill>
              </a:rPr>
              <a:t>Syntax Parser</a:t>
            </a:r>
            <a:endParaRPr lang="en-GB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519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7FE87A-1676-9CC6-6A90-444E85006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1480009"/>
            <a:ext cx="11090274" cy="4612816"/>
          </a:xfrm>
        </p:spPr>
        <p:txBody>
          <a:bodyPr/>
          <a:lstStyle/>
          <a:p>
            <a:r>
              <a:rPr lang="de-DE" sz="2000" dirty="0">
                <a:hlinkClick r:id="rId2"/>
              </a:rPr>
              <a:t>https://www.ionos.de/digitalguide/websites/web-entwicklung/was-ist-web-scraping/</a:t>
            </a:r>
            <a:endParaRPr lang="de-DE" sz="2000" dirty="0">
              <a:hlinkClick r:id="rId3"/>
            </a:endParaRPr>
          </a:p>
          <a:p>
            <a:r>
              <a:rPr lang="de-DE" sz="2000" dirty="0">
                <a:hlinkClick r:id="rId3"/>
              </a:rPr>
              <a:t>https://www.ionos.de/digitalguide/hosting/hosting-technik/indexierungsmanagement-mit-der-robotstxt/</a:t>
            </a:r>
            <a:endParaRPr lang="de-DE" sz="2000" dirty="0"/>
          </a:p>
          <a:p>
            <a:r>
              <a:rPr lang="de-DE" sz="2000" dirty="0">
                <a:hlinkClick r:id="rId4"/>
              </a:rPr>
              <a:t>https://developers.google.com/search/docs/advanced/robots/intro?hl=de</a:t>
            </a:r>
            <a:endParaRPr lang="de-DE" sz="2000" dirty="0"/>
          </a:p>
          <a:p>
            <a:r>
              <a:rPr lang="de-DE" sz="2000" dirty="0">
                <a:hlinkClick r:id="rId5"/>
              </a:rPr>
              <a:t>https://de.ryte.com/wiki/Robots.txt</a:t>
            </a:r>
            <a:endParaRPr lang="de-DE" sz="2000" dirty="0"/>
          </a:p>
          <a:p>
            <a:r>
              <a:rPr lang="de-DE" sz="2000" dirty="0">
                <a:hlinkClick r:id="rId6"/>
              </a:rPr>
              <a:t>https://www.forschung-und-lehre.de/recht/grenzen-des-web-scrapings-2421</a:t>
            </a:r>
            <a:endParaRPr lang="de-DE" sz="2000" dirty="0"/>
          </a:p>
          <a:p>
            <a:r>
              <a:rPr lang="de-DE" sz="2000" dirty="0">
                <a:hlinkClick r:id="rId7"/>
              </a:rPr>
              <a:t>https://wiki.dnb.de/download/attachments/83790570/WebHarvesting%20vs%20Urherberrecht.pdf?version=1&amp;modificationDate=1382345111000&amp;api=v2</a:t>
            </a:r>
            <a:endParaRPr lang="de-DE" sz="2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19DF5FD-2072-465F-7B12-AFA06A43E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BA1B0FB-D917-4C8C-928F-313BD683BF39}" type="slidenum">
              <a:rPr lang="de-DE" smtClean="0"/>
              <a:t>21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5A97C13-BF6A-D66C-A356-F70AB0359AE3}"/>
              </a:ext>
            </a:extLst>
          </p:cNvPr>
          <p:cNvSpPr txBox="1"/>
          <p:nvPr/>
        </p:nvSpPr>
        <p:spPr>
          <a:xfrm>
            <a:off x="132289" y="196900"/>
            <a:ext cx="60949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>
                <a:latin typeface="Calibri" panose="020F0502020204030204" pitchFamily="34" charset="0"/>
                <a:cs typeface="Calibri" panose="020F0502020204030204" pitchFamily="34" charset="0"/>
              </a:rPr>
              <a:t>5. Quellen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962167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/>
          <a:lstStyle/>
          <a:p>
            <a:pPr rtl="0"/>
            <a:r>
              <a:rPr lang="de-DE"/>
              <a:t>Vielen Dank!</a:t>
            </a:r>
          </a:p>
        </p:txBody>
      </p:sp>
      <p:sp>
        <p:nvSpPr>
          <p:cNvPr id="23" name="Untertitel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/>
          <a:lstStyle/>
          <a:p>
            <a:pPr rtl="0">
              <a:lnSpc>
                <a:spcPct val="200000"/>
              </a:lnSpc>
            </a:pPr>
            <a:r>
              <a:rPr lang="de-DE" sz="3600" dirty="0"/>
              <a:t>Gibt es noch Fragen ?</a:t>
            </a:r>
          </a:p>
          <a:p>
            <a:pPr rtl="0">
              <a:lnSpc>
                <a:spcPct val="200000"/>
              </a:lnSpc>
            </a:pPr>
            <a:r>
              <a:rPr lang="de-DE" sz="1600" u="sng" dirty="0"/>
              <a:t>https://github.com/OWDSC/SeemsDancy</a:t>
            </a:r>
          </a:p>
        </p:txBody>
      </p:sp>
      <p:pic>
        <p:nvPicPr>
          <p:cNvPr id="27" name="Bildplatzhalter 26" descr="Datenpunkte Digitaler Hintergr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Bildplatzhalter 32" descr="Datenpunkte Digitaler Hintergr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3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DE7D918-E872-C588-9247-3F3B7CB745D1}"/>
              </a:ext>
            </a:extLst>
          </p:cNvPr>
          <p:cNvSpPr txBox="1"/>
          <p:nvPr/>
        </p:nvSpPr>
        <p:spPr>
          <a:xfrm>
            <a:off x="311676" y="196900"/>
            <a:ext cx="60949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Web </a:t>
            </a:r>
            <a:r>
              <a:rPr lang="de-DE" sz="4000" b="1" kern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Harvesting</a:t>
            </a:r>
            <a:endParaRPr lang="en-GB" sz="40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09D83AE-2FC3-4FC1-8D28-2778F96BE62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530205" y="2118308"/>
            <a:ext cx="1803400" cy="1803400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2C202835-3895-4FA5-9567-C4D2448C111E}"/>
              </a:ext>
            </a:extLst>
          </p:cNvPr>
          <p:cNvSpPr/>
          <p:nvPr/>
        </p:nvSpPr>
        <p:spPr>
          <a:xfrm>
            <a:off x="3660766" y="2833743"/>
            <a:ext cx="1320800" cy="372533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BDA25BC7-0F32-4DEE-AA5E-502C1E1AB360}"/>
              </a:ext>
            </a:extLst>
          </p:cNvPr>
          <p:cNvSpPr/>
          <p:nvPr/>
        </p:nvSpPr>
        <p:spPr>
          <a:xfrm>
            <a:off x="7210433" y="2833742"/>
            <a:ext cx="1320800" cy="372533"/>
          </a:xfrm>
          <a:prstGeom prst="rightArrow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Interaktive Schaltfläche: Dokument 12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46F94D9-65C0-4577-996E-BB965D4B1327}"/>
              </a:ext>
            </a:extLst>
          </p:cNvPr>
          <p:cNvSpPr/>
          <p:nvPr/>
        </p:nvSpPr>
        <p:spPr>
          <a:xfrm>
            <a:off x="8858394" y="2118308"/>
            <a:ext cx="1803400" cy="1803400"/>
          </a:xfrm>
          <a:prstGeom prst="actionButtonDocumen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Left Brace 6">
            <a:extLst>
              <a:ext uri="{FF2B5EF4-FFF2-40B4-BE49-F238E27FC236}">
                <a16:creationId xmlns:a16="http://schemas.microsoft.com/office/drawing/2014/main" id="{26A84EC8-3B0A-42A0-B175-7415E1B99AD5}"/>
              </a:ext>
            </a:extLst>
          </p:cNvPr>
          <p:cNvSpPr/>
          <p:nvPr/>
        </p:nvSpPr>
        <p:spPr>
          <a:xfrm rot="16200000">
            <a:off x="2216943" y="3234970"/>
            <a:ext cx="429925" cy="1803398"/>
          </a:xfrm>
          <a:prstGeom prst="leftBrace">
            <a:avLst>
              <a:gd name="adj1" fmla="val 8333"/>
              <a:gd name="adj2" fmla="val 48825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928EEA4C-5AE3-4E63-8998-040CDE341375}"/>
              </a:ext>
            </a:extLst>
          </p:cNvPr>
          <p:cNvSpPr txBox="1"/>
          <p:nvPr/>
        </p:nvSpPr>
        <p:spPr>
          <a:xfrm>
            <a:off x="1888892" y="4337054"/>
            <a:ext cx="1356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Websites</a:t>
            </a:r>
          </a:p>
        </p:txBody>
      </p:sp>
      <p:sp>
        <p:nvSpPr>
          <p:cNvPr id="16" name="Left Brace 6">
            <a:extLst>
              <a:ext uri="{FF2B5EF4-FFF2-40B4-BE49-F238E27FC236}">
                <a16:creationId xmlns:a16="http://schemas.microsoft.com/office/drawing/2014/main" id="{6E091E0E-90DC-4478-835E-F1CAD7DDC0A1}"/>
              </a:ext>
            </a:extLst>
          </p:cNvPr>
          <p:cNvSpPr/>
          <p:nvPr/>
        </p:nvSpPr>
        <p:spPr>
          <a:xfrm rot="16200000">
            <a:off x="9545132" y="3278993"/>
            <a:ext cx="429925" cy="1803398"/>
          </a:xfrm>
          <a:prstGeom prst="leftBrace">
            <a:avLst>
              <a:gd name="adj1" fmla="val 8333"/>
              <a:gd name="adj2" fmla="val 48825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7DE542E-4180-4C71-BF57-3AF3C648EF8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5054781" y="1995344"/>
            <a:ext cx="2082437" cy="2018361"/>
          </a:xfrm>
          <a:prstGeom prst="rect">
            <a:avLst/>
          </a:prstGeom>
        </p:spPr>
      </p:pic>
      <p:sp>
        <p:nvSpPr>
          <p:cNvPr id="18" name="Left Brace 6">
            <a:extLst>
              <a:ext uri="{FF2B5EF4-FFF2-40B4-BE49-F238E27FC236}">
                <a16:creationId xmlns:a16="http://schemas.microsoft.com/office/drawing/2014/main" id="{425FE8EF-7DE6-467C-8BC8-2872606CBB0D}"/>
              </a:ext>
            </a:extLst>
          </p:cNvPr>
          <p:cNvSpPr/>
          <p:nvPr/>
        </p:nvSpPr>
        <p:spPr>
          <a:xfrm rot="16200000">
            <a:off x="5881037" y="3144185"/>
            <a:ext cx="429925" cy="2082436"/>
          </a:xfrm>
          <a:prstGeom prst="leftBrace">
            <a:avLst>
              <a:gd name="adj1" fmla="val 8333"/>
              <a:gd name="adj2" fmla="val 48825"/>
            </a:avLst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A05C25C9-78A4-419E-9E91-DE9700484EB4}"/>
              </a:ext>
            </a:extLst>
          </p:cNvPr>
          <p:cNvSpPr txBox="1"/>
          <p:nvPr/>
        </p:nvSpPr>
        <p:spPr>
          <a:xfrm>
            <a:off x="5245841" y="4493323"/>
            <a:ext cx="17099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Web </a:t>
            </a:r>
            <a:r>
              <a:rPr lang="de-DE" b="1" dirty="0" err="1"/>
              <a:t>Scraping</a:t>
            </a:r>
            <a:r>
              <a:rPr lang="de-DE" b="1" dirty="0"/>
              <a:t> / Daten extrahieren</a:t>
            </a:r>
          </a:p>
        </p:txBody>
      </p:sp>
      <p:sp>
        <p:nvSpPr>
          <p:cNvPr id="20" name="TextBox 21">
            <a:extLst>
              <a:ext uri="{FF2B5EF4-FFF2-40B4-BE49-F238E27FC236}">
                <a16:creationId xmlns:a16="http://schemas.microsoft.com/office/drawing/2014/main" id="{436ECC9F-CA7E-4DE5-A059-5486154EF9EF}"/>
              </a:ext>
            </a:extLst>
          </p:cNvPr>
          <p:cNvSpPr txBox="1"/>
          <p:nvPr/>
        </p:nvSpPr>
        <p:spPr>
          <a:xfrm>
            <a:off x="9084328" y="4453863"/>
            <a:ext cx="19931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dirty="0"/>
              <a:t>Strukturierte Daten / Analysedaten</a:t>
            </a:r>
          </a:p>
        </p:txBody>
      </p:sp>
    </p:spTree>
    <p:extLst>
      <p:ext uri="{BB962C8B-B14F-4D97-AF65-F5344CB8AC3E}">
        <p14:creationId xmlns:p14="http://schemas.microsoft.com/office/powerpoint/2010/main" val="47075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4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DE7D918-E872-C588-9247-3F3B7CB745D1}"/>
              </a:ext>
            </a:extLst>
          </p:cNvPr>
          <p:cNvSpPr txBox="1"/>
          <p:nvPr/>
        </p:nvSpPr>
        <p:spPr>
          <a:xfrm>
            <a:off x="311676" y="196900"/>
            <a:ext cx="60949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Web </a:t>
            </a:r>
            <a:r>
              <a:rPr lang="de-DE" sz="4000" b="1" kern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Harvesting</a:t>
            </a:r>
            <a:endParaRPr lang="en-GB" sz="40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378F9AF-88FF-481D-B5BE-53DD9557B713}"/>
              </a:ext>
            </a:extLst>
          </p:cNvPr>
          <p:cNvSpPr txBox="1"/>
          <p:nvPr/>
        </p:nvSpPr>
        <p:spPr>
          <a:xfrm>
            <a:off x="550863" y="1061156"/>
            <a:ext cx="107944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000" dirty="0"/>
              <a:t>Meist Web </a:t>
            </a:r>
            <a:r>
              <a:rPr lang="de-DE" sz="2000" dirty="0" err="1"/>
              <a:t>Scraping</a:t>
            </a:r>
            <a:r>
              <a:rPr lang="de-DE" sz="2000" dirty="0"/>
              <a:t> genannt</a:t>
            </a:r>
          </a:p>
          <a:p>
            <a:pPr marL="285750" indent="-285750">
              <a:buFontTx/>
              <a:buChar char="-"/>
            </a:pPr>
            <a:endParaRPr lang="de-DE" sz="2000" dirty="0"/>
          </a:p>
          <a:p>
            <a:pPr marL="285750" indent="-285750">
              <a:buFontTx/>
              <a:buChar char="-"/>
            </a:pPr>
            <a:endParaRPr lang="de-DE" sz="2000" dirty="0"/>
          </a:p>
          <a:p>
            <a:pPr marL="285750" indent="-285750">
              <a:buFontTx/>
              <a:buChar char="-"/>
            </a:pPr>
            <a:r>
              <a:rPr lang="de-DE" sz="2000" dirty="0"/>
              <a:t>Manuelles </a:t>
            </a:r>
            <a:r>
              <a:rPr lang="de-DE" sz="2000" dirty="0" err="1"/>
              <a:t>vs</a:t>
            </a:r>
            <a:r>
              <a:rPr lang="de-DE" sz="2000" dirty="0"/>
              <a:t> Automatisches </a:t>
            </a:r>
            <a:r>
              <a:rPr lang="de-DE" sz="2000" dirty="0" err="1"/>
              <a:t>Scraping</a:t>
            </a:r>
            <a:endParaRPr lang="de-DE" sz="2000" dirty="0"/>
          </a:p>
          <a:p>
            <a:pPr marL="285750" indent="-285750">
              <a:buFontTx/>
              <a:buChar char="-"/>
            </a:pPr>
            <a:endParaRPr lang="de-DE" sz="2000" dirty="0"/>
          </a:p>
          <a:p>
            <a:pPr marL="285750" indent="-285750">
              <a:buFontTx/>
              <a:buChar char="-"/>
            </a:pPr>
            <a:endParaRPr lang="de-DE" sz="2000" dirty="0"/>
          </a:p>
          <a:p>
            <a:pPr marL="285750" indent="-285750">
              <a:buFontTx/>
              <a:buChar char="-"/>
            </a:pPr>
            <a:r>
              <a:rPr lang="de-DE" sz="2000" dirty="0"/>
              <a:t>Arten des </a:t>
            </a:r>
            <a:r>
              <a:rPr lang="de-DE" sz="2000" dirty="0" err="1"/>
              <a:t>Scrapings</a:t>
            </a:r>
            <a:r>
              <a:rPr lang="de-DE" sz="2000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de-DE" sz="2000" dirty="0"/>
              <a:t>Parsen: Dokumente verarbeiten und in lesbare Datenstruktur umformen</a:t>
            </a:r>
          </a:p>
          <a:p>
            <a:pPr marL="742950" lvl="1" indent="-285750">
              <a:buFontTx/>
              <a:buChar char="-"/>
            </a:pPr>
            <a:r>
              <a:rPr lang="de-DE" sz="2000" dirty="0"/>
              <a:t>Bots:  Computersoftware um mehrere Websites automatisch zu durchsuchen und Daten zu extrahieren </a:t>
            </a:r>
          </a:p>
        </p:txBody>
      </p:sp>
      <p:pic>
        <p:nvPicPr>
          <p:cNvPr id="3076" name="Picture 4" descr="Bx bot icon - Boxicons">
            <a:extLst>
              <a:ext uri="{FF2B5EF4-FFF2-40B4-BE49-F238E27FC236}">
                <a16:creationId xmlns:a16="http://schemas.microsoft.com/office/drawing/2014/main" id="{3B545382-369D-443E-A579-EAA1A7C25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742" y="4457573"/>
            <a:ext cx="1746956" cy="174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arser Icon - Download parser Icon 2068765 | Noun Project">
            <a:extLst>
              <a:ext uri="{FF2B5EF4-FFF2-40B4-BE49-F238E27FC236}">
                <a16:creationId xmlns:a16="http://schemas.microsoft.com/office/drawing/2014/main" id="{4106D67B-AD8D-4971-9B8A-CAA6A6422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899" y="4320438"/>
            <a:ext cx="2410461" cy="241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378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5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DE7D918-E872-C588-9247-3F3B7CB745D1}"/>
              </a:ext>
            </a:extLst>
          </p:cNvPr>
          <p:cNvSpPr txBox="1"/>
          <p:nvPr/>
        </p:nvSpPr>
        <p:spPr>
          <a:xfrm>
            <a:off x="311676" y="196900"/>
            <a:ext cx="60949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 Web </a:t>
            </a:r>
            <a:r>
              <a:rPr lang="de-DE" sz="4000" b="1" kern="12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Harvesting</a:t>
            </a:r>
            <a:endParaRPr lang="en-GB" sz="40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378F9AF-88FF-481D-B5BE-53DD9557B713}"/>
              </a:ext>
            </a:extLst>
          </p:cNvPr>
          <p:cNvSpPr txBox="1"/>
          <p:nvPr/>
        </p:nvSpPr>
        <p:spPr>
          <a:xfrm>
            <a:off x="550863" y="1049867"/>
            <a:ext cx="1079447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sz="2000" dirty="0"/>
              <a:t>Crawler:</a:t>
            </a:r>
          </a:p>
          <a:p>
            <a:pPr marL="742950" lvl="1" indent="-285750">
              <a:buFontTx/>
              <a:buChar char="-"/>
            </a:pPr>
            <a:r>
              <a:rPr lang="de-DE" sz="2000" dirty="0"/>
              <a:t>Bots zur Datengewinnung</a:t>
            </a:r>
          </a:p>
          <a:p>
            <a:pPr marL="742950" lvl="1" indent="-285750">
              <a:buFontTx/>
              <a:buChar char="-"/>
            </a:pPr>
            <a:r>
              <a:rPr lang="de-DE" sz="2000" dirty="0"/>
              <a:t>Über Hyperlinks auf mehrere Websites</a:t>
            </a:r>
          </a:p>
          <a:p>
            <a:pPr marL="1200150" lvl="2" indent="-285750">
              <a:buFontTx/>
              <a:buChar char="-"/>
            </a:pPr>
            <a:r>
              <a:rPr lang="de-DE" sz="2000" dirty="0"/>
              <a:t>Fügen dazu die Internetadressen an eine Liste an</a:t>
            </a:r>
          </a:p>
          <a:p>
            <a:pPr marL="742950" lvl="1" indent="-285750">
              <a:buFontTx/>
              <a:buChar char="-"/>
            </a:pPr>
            <a:r>
              <a:rPr lang="de-DE" sz="2000" dirty="0"/>
              <a:t>Regelformulierung möglich</a:t>
            </a:r>
          </a:p>
          <a:p>
            <a:pPr marL="285750" indent="-285750">
              <a:buFontTx/>
              <a:buChar char="-"/>
            </a:pPr>
            <a:endParaRPr lang="de-DE" sz="2000" dirty="0"/>
          </a:p>
          <a:p>
            <a:endParaRPr lang="de-DE" sz="2000" dirty="0"/>
          </a:p>
          <a:p>
            <a:pPr marL="285750" indent="-285750">
              <a:buFontTx/>
              <a:buChar char="-"/>
            </a:pPr>
            <a:endParaRPr lang="de-DE" sz="2000" dirty="0"/>
          </a:p>
          <a:p>
            <a:pPr marL="285750" indent="-285750">
              <a:buFontTx/>
              <a:buChar char="-"/>
            </a:pPr>
            <a:r>
              <a:rPr lang="de-DE" sz="2000" dirty="0"/>
              <a:t>Anwendungsfälle:</a:t>
            </a:r>
          </a:p>
          <a:p>
            <a:pPr marL="742950" lvl="1" indent="-285750">
              <a:buFontTx/>
              <a:buChar char="-"/>
            </a:pPr>
            <a:r>
              <a:rPr lang="de-DE" sz="2000" dirty="0"/>
              <a:t>Google Suchmaschine</a:t>
            </a:r>
          </a:p>
          <a:p>
            <a:pPr marL="742950" lvl="1" indent="-285750">
              <a:buFontTx/>
              <a:buChar char="-"/>
            </a:pPr>
            <a:r>
              <a:rPr lang="de-DE" sz="2000" dirty="0"/>
              <a:t>Schaffen von Wettbewerbsvorteilen </a:t>
            </a:r>
          </a:p>
          <a:p>
            <a:pPr marL="285750" indent="-285750">
              <a:buFontTx/>
              <a:buChar char="-"/>
            </a:pPr>
            <a:endParaRPr lang="de-DE" sz="2400" dirty="0"/>
          </a:p>
          <a:p>
            <a:pPr marL="285750" indent="-285750">
              <a:buFontTx/>
              <a:buChar char="-"/>
            </a:pPr>
            <a:endParaRPr lang="de-DE" sz="24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620A745-AB40-40AA-A210-CA47AF30F6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225002" y="564445"/>
            <a:ext cx="2864555" cy="286455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E7DEF98-328D-4F96-B2C1-2A0AF431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755" y="3914422"/>
            <a:ext cx="1786799" cy="178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19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6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DE7D918-E872-C588-9247-3F3B7CB745D1}"/>
              </a:ext>
            </a:extLst>
          </p:cNvPr>
          <p:cNvSpPr txBox="1"/>
          <p:nvPr/>
        </p:nvSpPr>
        <p:spPr>
          <a:xfrm>
            <a:off x="132288" y="196900"/>
            <a:ext cx="96060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2.1 Rechtliche </a:t>
            </a:r>
            <a:r>
              <a:rPr lang="de-DE" sz="4000" dirty="0"/>
              <a:t>Grundlagen</a:t>
            </a:r>
            <a:endParaRPr lang="en-GB" sz="40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2530AAE-F7E1-49E9-A2AB-AD16C9EA4379}"/>
              </a:ext>
            </a:extLst>
          </p:cNvPr>
          <p:cNvSpPr txBox="1"/>
          <p:nvPr/>
        </p:nvSpPr>
        <p:spPr>
          <a:xfrm>
            <a:off x="810705" y="1234911"/>
            <a:ext cx="1047318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b="0" i="0" dirty="0" err="1">
                <a:effectLst/>
                <a:cs typeface="Arial" panose="020B0604020202020204" pitchFamily="34" charset="0"/>
              </a:rPr>
              <a:t>Scraping</a:t>
            </a:r>
            <a:r>
              <a:rPr lang="de-DE" sz="2000" b="0" i="0" dirty="0">
                <a:effectLst/>
                <a:cs typeface="Arial" panose="020B0604020202020204" pitchFamily="34" charset="0"/>
              </a:rPr>
              <a:t> legal, </a:t>
            </a:r>
            <a:r>
              <a:rPr lang="de-DE" sz="2000" i="0" dirty="0">
                <a:effectLst/>
                <a:cs typeface="Arial" panose="020B0604020202020204" pitchFamily="34" charset="0"/>
              </a:rPr>
              <a:t>wenn die extrahierten Daten </a:t>
            </a:r>
            <a:r>
              <a:rPr lang="de-DE" sz="2000" b="1" i="0" dirty="0">
                <a:effectLst/>
                <a:cs typeface="Arial" panose="020B0604020202020204" pitchFamily="34" charset="0"/>
              </a:rPr>
              <a:t>frei zugänglich </a:t>
            </a:r>
            <a:r>
              <a:rPr lang="de-DE" sz="2000" i="0" dirty="0">
                <a:effectLst/>
                <a:cs typeface="Arial" panose="020B0604020202020204" pitchFamily="34" charset="0"/>
              </a:rPr>
              <a:t>für Dritte im Web stehen</a:t>
            </a:r>
          </a:p>
          <a:p>
            <a:pPr>
              <a:lnSpc>
                <a:spcPct val="150000"/>
              </a:lnSpc>
            </a:pPr>
            <a:endParaRPr lang="de-DE" sz="2000" dirty="0"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Arial" panose="020B0604020202020204" pitchFamily="34" charset="0"/>
              </a:rPr>
              <a:t>Zu beachten: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cs typeface="Arial" panose="020B0604020202020204" pitchFamily="34" charset="0"/>
              </a:rPr>
              <a:t>Urheberrecht (geschützte Inhalte nicht neu veröffentlichen)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cs typeface="Arial" panose="020B0604020202020204" pitchFamily="34" charset="0"/>
              </a:rPr>
              <a:t>Technische Vorgänge, die </a:t>
            </a:r>
            <a:r>
              <a:rPr lang="de-DE" dirty="0" err="1">
                <a:cs typeface="Arial" panose="020B0604020202020204" pitchFamily="34" charset="0"/>
              </a:rPr>
              <a:t>Scraping</a:t>
            </a:r>
            <a:r>
              <a:rPr lang="de-DE" dirty="0">
                <a:cs typeface="Arial" panose="020B0604020202020204" pitchFamily="34" charset="0"/>
              </a:rPr>
              <a:t> verhindern sollen, nicht umgehen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cs typeface="Arial" panose="020B0604020202020204" pitchFamily="34" charset="0"/>
              </a:rPr>
              <a:t>Daten, denen Nutzungsvertrag zu Grunde liegen, nicht nutzen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cs typeface="Arial" panose="020B0604020202020204" pitchFamily="34" charset="0"/>
              </a:rPr>
              <a:t>Werbung, AGBs, Disclaimer dürfen vom Crawler nicht ausgeblendet werden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cs typeface="Arial" panose="020B0604020202020204" pitchFamily="34" charset="0"/>
              </a:rPr>
              <a:t>Robots.txt nicht beachten ist immer illegal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7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DE7D918-E872-C588-9247-3F3B7CB745D1}"/>
              </a:ext>
            </a:extLst>
          </p:cNvPr>
          <p:cNvSpPr txBox="1"/>
          <p:nvPr/>
        </p:nvSpPr>
        <p:spPr>
          <a:xfrm>
            <a:off x="132289" y="196900"/>
            <a:ext cx="96060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2.2 Rechtliche Begründun</a:t>
            </a:r>
            <a:r>
              <a:rPr lang="de-DE" sz="4000" b="1" dirty="0"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endParaRPr lang="en-GB" sz="40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2530AAE-F7E1-49E9-A2AB-AD16C9EA4379}"/>
              </a:ext>
            </a:extLst>
          </p:cNvPr>
          <p:cNvSpPr txBox="1"/>
          <p:nvPr/>
        </p:nvSpPr>
        <p:spPr>
          <a:xfrm>
            <a:off x="791851" y="1527142"/>
            <a:ext cx="104731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Webseitenbetreiber hat keine eigentumsähnliche Rechte an den auf der Seite gespeicherten Daten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Zusammenstellung der Daten kann aber schützbar sein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Diese Zusammenstellung kann Urheberschutz unterliegen </a:t>
            </a:r>
            <a:r>
              <a:rPr lang="de-DE" sz="2000" dirty="0">
                <a:sym typeface="Wingdings" panose="05000000000000000000" pitchFamily="2" charset="2"/>
              </a:rPr>
              <a:t> keine Vervielfältigung erlaubt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ym typeface="Wingdings" panose="05000000000000000000" pitchFamily="2" charset="2"/>
              </a:rPr>
              <a:t>Zielgerichtetes </a:t>
            </a:r>
            <a:r>
              <a:rPr lang="de-DE" sz="2000" dirty="0" err="1">
                <a:sym typeface="Wingdings" panose="05000000000000000000" pitchFamily="2" charset="2"/>
              </a:rPr>
              <a:t>Harvesting</a:t>
            </a:r>
            <a:r>
              <a:rPr lang="de-DE" sz="2000" dirty="0">
                <a:sym typeface="Wingdings" panose="05000000000000000000" pitchFamily="2" charset="2"/>
              </a:rPr>
              <a:t> eher legal als flächiges (</a:t>
            </a:r>
            <a:r>
              <a:rPr lang="de-DE" sz="2000" dirty="0" err="1">
                <a:sym typeface="Wingdings" panose="05000000000000000000" pitchFamily="2" charset="2"/>
              </a:rPr>
              <a:t>Scraping</a:t>
            </a:r>
            <a:r>
              <a:rPr lang="de-DE" sz="2000" dirty="0">
                <a:sym typeface="Wingdings" panose="05000000000000000000" pitchFamily="2" charset="2"/>
              </a:rPr>
              <a:t> auf Richtlinien der spezifischen Seite zuschneiden)</a:t>
            </a:r>
            <a:endParaRPr lang="de-DE" sz="20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1991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8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DE7D918-E872-C588-9247-3F3B7CB745D1}"/>
              </a:ext>
            </a:extLst>
          </p:cNvPr>
          <p:cNvSpPr txBox="1"/>
          <p:nvPr/>
        </p:nvSpPr>
        <p:spPr>
          <a:xfrm>
            <a:off x="132289" y="196900"/>
            <a:ext cx="96060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kern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2.3 </a:t>
            </a:r>
            <a:r>
              <a:rPr lang="de-DE" sz="4000" dirty="0"/>
              <a:t>Blocken von </a:t>
            </a:r>
            <a:r>
              <a:rPr lang="de-DE" sz="4000" dirty="0" err="1"/>
              <a:t>Scraping</a:t>
            </a:r>
            <a:endParaRPr lang="en-GB" sz="40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2530AAE-F7E1-49E9-A2AB-AD16C9EA4379}"/>
              </a:ext>
            </a:extLst>
          </p:cNvPr>
          <p:cNvSpPr txBox="1"/>
          <p:nvPr/>
        </p:nvSpPr>
        <p:spPr>
          <a:xfrm>
            <a:off x="435204" y="939982"/>
            <a:ext cx="10473180" cy="479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Robots.txt-Datei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Textdatei im </a:t>
            </a:r>
            <a:r>
              <a:rPr lang="de-DE" i="0" dirty="0">
                <a:effectLst/>
                <a:cs typeface="Arial" panose="020B0604020202020204" pitchFamily="34" charset="0"/>
              </a:rPr>
              <a:t>Stammverzeichnis einer Domain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b="1" dirty="0">
                <a:cs typeface="Arial" panose="020B0604020202020204" pitchFamily="34" charset="0"/>
              </a:rPr>
              <a:t>Richtlinien</a:t>
            </a:r>
            <a:r>
              <a:rPr lang="de-DE" dirty="0">
                <a:cs typeface="Arial" panose="020B0604020202020204" pitchFamily="34" charset="0"/>
              </a:rPr>
              <a:t> des Seitenbetreibers, hinsichtlich Zugriff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cs typeface="Arial" panose="020B0604020202020204" pitchFamily="34" charset="0"/>
              </a:rPr>
              <a:t>Steuert </a:t>
            </a:r>
            <a:r>
              <a:rPr lang="de-DE" b="1" dirty="0">
                <a:cs typeface="Arial" panose="020B0604020202020204" pitchFamily="34" charset="0"/>
              </a:rPr>
              <a:t>Zugriff von Suchmaschinen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400" dirty="0">
                <a:cs typeface="Arial" panose="020B0604020202020204" pitchFamily="34" charset="0"/>
              </a:rPr>
              <a:t>Z.B. </a:t>
            </a:r>
            <a:r>
              <a:rPr lang="de-DE" sz="1400" dirty="0" err="1">
                <a:cs typeface="Arial" panose="020B0604020202020204" pitchFamily="34" charset="0"/>
              </a:rPr>
              <a:t>Crawling</a:t>
            </a:r>
            <a:r>
              <a:rPr lang="de-DE" sz="1400" dirty="0">
                <a:cs typeface="Arial" panose="020B0604020202020204" pitchFamily="34" charset="0"/>
              </a:rPr>
              <a:t> Verbote für bestimmte/alle Abschnitte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1600" dirty="0">
              <a:cs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cs typeface="Arial" panose="020B0604020202020204" pitchFamily="34" charset="0"/>
              </a:rPr>
              <a:t>Rechtliche Grundlagen von Suchmaschinen auf Crawler ausgeweitet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cs typeface="Arial" panose="020B0604020202020204" pitchFamily="34" charset="0"/>
              </a:rPr>
              <a:t>Verweis auf Sitemap und </a:t>
            </a:r>
            <a:r>
              <a:rPr lang="de-DE" dirty="0" err="1">
                <a:cs typeface="Arial" panose="020B0604020202020204" pitchFamily="34" charset="0"/>
              </a:rPr>
              <a:t>No</a:t>
            </a:r>
            <a:r>
              <a:rPr lang="de-DE" dirty="0">
                <a:cs typeface="Arial" panose="020B0604020202020204" pitchFamily="34" charset="0"/>
              </a:rPr>
              <a:t>-index-Seiten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Arial" panose="020B0604020202020204" pitchFamily="34" charset="0"/>
              </a:rPr>
              <a:t>Sperren der häufigsten Bot-IP-Adressen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Arial" panose="020B0604020202020204" pitchFamily="34" charset="0"/>
              </a:rPr>
              <a:t>Sensible Daten als Bilder oder CSS ablegen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cs typeface="Arial" panose="020B0604020202020204" pitchFamily="34" charset="0"/>
              </a:rPr>
              <a:t>Seite passwortgeschützt halten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3AD055C-1EC0-4BD4-A75C-DD485C5C7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2862" y="3121155"/>
            <a:ext cx="2262383" cy="21544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User-agent: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Googlebot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FD2FFD0-BA1C-4AA5-869B-753041C6E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6372" y="3121155"/>
            <a:ext cx="2262383" cy="215444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Disallow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onsolas" panose="020B0609020204030204" pitchFamily="49" charset="0"/>
              </a:rPr>
              <a:t>: /news.html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de-DE" altLang="de-DE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5" descr="Robots.txt: Definition und Funktionsweise - Seobility Wiki">
            <a:extLst>
              <a:ext uri="{FF2B5EF4-FFF2-40B4-BE49-F238E27FC236}">
                <a16:creationId xmlns:a16="http://schemas.microsoft.com/office/drawing/2014/main" id="{A4F86CDD-1222-444D-8CFA-A1F6B96E4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949" y="1602986"/>
            <a:ext cx="4303828" cy="3251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589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de-DE" smtClean="0"/>
              <a:pPr rtl="0"/>
              <a:t>9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DE7D918-E872-C588-9247-3F3B7CB745D1}"/>
              </a:ext>
            </a:extLst>
          </p:cNvPr>
          <p:cNvSpPr txBox="1"/>
          <p:nvPr/>
        </p:nvSpPr>
        <p:spPr>
          <a:xfrm>
            <a:off x="132289" y="196900"/>
            <a:ext cx="60949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4000" b="1" dirty="0">
                <a:latin typeface="Calibri" panose="020F0502020204030204" pitchFamily="34" charset="0"/>
                <a:cs typeface="Calibri" panose="020F0502020204030204" pitchFamily="34" charset="0"/>
              </a:rPr>
              <a:t>3. Beispiel</a:t>
            </a:r>
            <a:endParaRPr lang="en-GB" sz="40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966C7CA-B87C-60C6-8E9C-1AF5AC75C5D3}"/>
              </a:ext>
            </a:extLst>
          </p:cNvPr>
          <p:cNvSpPr txBox="1"/>
          <p:nvPr/>
        </p:nvSpPr>
        <p:spPr>
          <a:xfrm>
            <a:off x="669851" y="1158949"/>
            <a:ext cx="108345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Projektbeschreibung: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Bestimmte Musikrichtung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Facebook Veranstaltungen dursuchen und analysieren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Empfehlungen zurückgeben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Projektaufbau: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Web-</a:t>
            </a:r>
            <a:r>
              <a:rPr lang="de-DE" dirty="0" err="1"/>
              <a:t>Harvesting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Flask</a:t>
            </a:r>
            <a:r>
              <a:rPr lang="de-DE" dirty="0"/>
              <a:t> als Schnittstelle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NLP zur Verarbeitung und Interpretation der Daten</a:t>
            </a:r>
          </a:p>
        </p:txBody>
      </p:sp>
    </p:spTree>
    <p:extLst>
      <p:ext uri="{BB962C8B-B14F-4D97-AF65-F5344CB8AC3E}">
        <p14:creationId xmlns:p14="http://schemas.microsoft.com/office/powerpoint/2010/main" val="45507721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561.tgt.Office_50301107_TF33713516_Win32_OJ112196127.potx" id="{B5372FF1-B907-42A7-9A11-64ED0FBCC495}" vid="{8C394319-A16E-42DF-941E-B6F1ED5F9C0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{304AD09A-09D9-4BAB-BBE0-67B3AF9038DB}tf33713516_win32</Template>
  <TotalTime>0</TotalTime>
  <Words>1609</Words>
  <Application>Microsoft Office PowerPoint</Application>
  <PresentationFormat>Breitbild</PresentationFormat>
  <Paragraphs>259</Paragraphs>
  <Slides>22</Slides>
  <Notes>6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Arial</vt:lpstr>
      <vt:lpstr>Calibri</vt:lpstr>
      <vt:lpstr>Consolas</vt:lpstr>
      <vt:lpstr>Gill Sans MT</vt:lpstr>
      <vt:lpstr>Walbaum Display</vt:lpstr>
      <vt:lpstr>3DFloatVTI</vt:lpstr>
      <vt:lpstr>Information Gathering Mit Web-Harvesting und NLP   Alexander Beutler,  Oliver Wieder,  Marvin Vielmeyer,  Marius Kiskemper,  Fabian Creutz 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Gathering Mit Web-Harvesting und NLP   Alexander Beutler,  Oliver Wieder,  Marvin Vielmeier,  Marius Kiskemper,  Fabian Creutz</dc:title>
  <dc:creator>Fabian Creutz</dc:creator>
  <cp:lastModifiedBy>Kiskemper, Marius</cp:lastModifiedBy>
  <cp:revision>22</cp:revision>
  <dcterms:created xsi:type="dcterms:W3CDTF">2022-06-17T08:20:18Z</dcterms:created>
  <dcterms:modified xsi:type="dcterms:W3CDTF">2022-07-07T14:18:15Z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e463cba9-5f6c-478d-9329-7b2295e4e8ed_Enabled">
    <vt:lpwstr>true</vt:lpwstr>
  </property>
  <property fmtid="{D5CDD505-2E9C-101B-9397-08002B2CF9AE}" pid="4" name="MSIP_Label_e463cba9-5f6c-478d-9329-7b2295e4e8ed_SetDate">
    <vt:lpwstr>2022-06-19T15:22:51Z</vt:lpwstr>
  </property>
  <property fmtid="{D5CDD505-2E9C-101B-9397-08002B2CF9AE}" pid="5" name="MSIP_Label_e463cba9-5f6c-478d-9329-7b2295e4e8ed_Method">
    <vt:lpwstr>Standard</vt:lpwstr>
  </property>
  <property fmtid="{D5CDD505-2E9C-101B-9397-08002B2CF9AE}" pid="6" name="MSIP_Label_e463cba9-5f6c-478d-9329-7b2295e4e8ed_Name">
    <vt:lpwstr>All Employees_2</vt:lpwstr>
  </property>
  <property fmtid="{D5CDD505-2E9C-101B-9397-08002B2CF9AE}" pid="7" name="MSIP_Label_e463cba9-5f6c-478d-9329-7b2295e4e8ed_SiteId">
    <vt:lpwstr>33440fc6-b7c7-412c-bb73-0e70b0198d5a</vt:lpwstr>
  </property>
  <property fmtid="{D5CDD505-2E9C-101B-9397-08002B2CF9AE}" pid="8" name="MSIP_Label_e463cba9-5f6c-478d-9329-7b2295e4e8ed_ActionId">
    <vt:lpwstr>1fd95663-39bf-4d5e-9e81-c0e6c1c4777a</vt:lpwstr>
  </property>
  <property fmtid="{D5CDD505-2E9C-101B-9397-08002B2CF9AE}" pid="9" name="MSIP_Label_e463cba9-5f6c-478d-9329-7b2295e4e8ed_ContentBits">
    <vt:lpwstr>0</vt:lpwstr>
  </property>
</Properties>
</file>